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02_91FB8876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43891200" cy="32918400"/>
  <p:notesSz cx="6858000" cy="9144000"/>
  <p:defaultTextStyle>
    <a:defPPr>
      <a:defRPr lang="en-US"/>
    </a:defPPr>
    <a:lvl1pPr marL="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F80D94-A783-E260-CFFF-2E9CA294A235}" name="Erin Grinshteyn" initials="EG" userId="Erin Grinshtey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45DE"/>
    <a:srgbClr val="7D9344"/>
    <a:srgbClr val="002783"/>
    <a:srgbClr val="002882"/>
    <a:srgbClr val="0033A0"/>
    <a:srgbClr val="050046"/>
    <a:srgbClr val="09007A"/>
    <a:srgbClr val="74672E"/>
    <a:srgbClr val="0099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9882"/>
    <p:restoredTop sz="94749"/>
  </p:normalViewPr>
  <p:slideViewPr>
    <p:cSldViewPr>
      <p:cViewPr varScale="1">
        <p:scale>
          <a:sx n="20" d="100"/>
          <a:sy n="20" d="100"/>
        </p:scale>
        <p:origin x="1968" y="544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omments/modernComment_102_91FB887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FD39C07-4B87-9947-B513-07E1F8EE5AE1}" authorId="{8FF80D94-A783-E260-CFFF-2E9CA294A235}" status="resolved" created="2026-04-09T19:40:58.519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449180790" sldId="258"/>
      <ac:spMk id="147" creationId="{00000000-0000-0000-0000-000000000000}"/>
    </ac:deMkLst>
    <p188:txBody>
      <a:bodyPr/>
      <a:lstStyle/>
      <a:p>
        <a:r>
          <a:rPr lang="en-US"/>
          <a:t>I would revise to say, "Whether screening occurs and what is asked in screening for access to firearms is inconsistent across providers and practice settings."</a:t>
        </a:r>
      </a:p>
    </p188:txBody>
  </p188:cm>
  <p188:cm id="{8E150E89-1951-324E-AC5D-C1ABBE303711}" authorId="{8FF80D94-A783-E260-CFFF-2E9CA294A235}" status="resolved" created="2026-04-09T19:41:44.098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449180790" sldId="258"/>
      <ac:spMk id="147" creationId="{00000000-0000-0000-0000-000000000000}"/>
    </ac:deMkLst>
    <p188:txBody>
      <a:bodyPr/>
      <a:lstStyle/>
      <a:p>
        <a:r>
          <a:rPr lang="en-US"/>
          <a:t>Suggest, "Rural provider perspectives on firearm risk among those with substance use disorder remains underexplored." </a:t>
        </a:r>
      </a:p>
    </p188:txBody>
  </p188:cm>
  <p188:cm id="{B794E8E4-0FB5-904C-9804-2E79449A1CA7}" authorId="{8FF80D94-A783-E260-CFFF-2E9CA294A235}" status="resolved" created="2026-04-09T19:47:39.530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449180790" sldId="258"/>
      <ac:spMk id="1190" creationId="{8351BC13-F7CB-FDB8-75B5-EA71188ACB6B}"/>
    </ac:deMkLst>
    <p188:txBody>
      <a:bodyPr/>
      <a:lstStyle/>
      <a:p>
        <a:r>
          <a:rPr lang="en-US"/>
          <a:t>I revised the methods so now the formatting is a bit off and needs some editing. </a:t>
        </a:r>
      </a:p>
    </p188:txBody>
  </p188:cm>
  <p188:cm id="{1EE95894-9C7F-374B-B2B4-1F8B5AC3FC44}" authorId="{8FF80D94-A783-E260-CFFF-2E9CA294A235}" created="2026-04-09T19:49:10.05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449180790" sldId="258"/>
      <ac:spMk id="1193" creationId="{63228EB1-C1F7-F675-1E00-47D51A6D13AF}"/>
    </ac:deMkLst>
    <p188:txBody>
      <a:bodyPr/>
      <a:lstStyle/>
      <a:p>
        <a:r>
          <a:rPr lang="en-US"/>
          <a:t>I didn't analyze the data, but I think also the content of the screening if it was done was highly variable across providers - there wasn't a single type of screener used. </a:t>
        </a:r>
      </a:p>
    </p188:txBody>
  </p188:cm>
  <p188:cm id="{046018AC-5722-9649-81C7-73010B9F85C4}" authorId="{8FF80D94-A783-E260-CFFF-2E9CA294A235}" status="resolved" created="2026-04-09T19:49:46.307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449180790" sldId="258"/>
      <ac:spMk id="1194" creationId="{AD576E10-E30B-8B22-E379-39764340875B}"/>
    </ac:deMkLst>
    <p188:txBody>
      <a:bodyPr/>
      <a:lstStyle/>
      <a:p>
        <a:r>
          <a:rPr lang="en-US"/>
          <a:t>Perceived legal constraints? </a:t>
        </a:r>
      </a:p>
    </p188:txBody>
  </p188:cm>
  <p188:cm id="{CE793CF1-1ACD-0642-A18D-AAEAAB25A36F}" authorId="{8FF80D94-A783-E260-CFFF-2E9CA294A235}" status="resolved" created="2026-04-09T19:52:00.136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449180790" sldId="258"/>
      <ac:spMk id="1219" creationId="{9DA35292-FC57-952E-C4A8-8613C768CA53}"/>
    </ac:deMkLst>
    <p188:txBody>
      <a:bodyPr/>
      <a:lstStyle/>
      <a:p>
        <a:r>
          <a:rPr lang="en-US"/>
          <a:t>Font size and type are inconsistent in this box - just make one font </a:t>
        </a:r>
      </a:p>
    </p188:txBody>
  </p188:cm>
  <p188:cm id="{56FA6A5C-536B-F046-9CF4-5997CD05CA7A}" authorId="{8FF80D94-A783-E260-CFFF-2E9CA294A235}" status="resolved" created="2026-04-09T19:52:16.022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449180790" sldId="258"/>
      <ac:spMk id="1210" creationId="{B7818B5F-76BE-752C-07B7-94F1DA409E86}"/>
    </ac:deMkLst>
    <p188:txBody>
      <a:bodyPr/>
      <a:lstStyle/>
      <a:p>
        <a:r>
          <a:rPr lang="en-US"/>
          <a:t>This is great!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52FAB3-A663-6342-BD47-421CD6BDD6FB}" type="datetimeFigureOut">
              <a:rPr lang="en-US" smtClean="0"/>
              <a:t>4/9/26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1A297-DDA2-6842-9E9B-A4558058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135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41A297-DDA2-6842-9E9B-A4558058CC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17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72B4-7553-4446-919C-DDAC3A89012F}" type="datetimeFigureOut">
              <a:rPr lang="en-US" smtClean="0"/>
              <a:t>4/9/26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A60-3297-4EF1-8725-D07B72916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586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72B4-7553-4446-919C-DDAC3A89012F}" type="datetimeFigureOut">
              <a:rPr lang="en-US" smtClean="0"/>
              <a:t>4/9/26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A60-3297-4EF1-8725-D07B72916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697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72B4-7553-4446-919C-DDAC3A89012F}" type="datetimeFigureOut">
              <a:rPr lang="en-US" smtClean="0"/>
              <a:t>4/9/26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A60-3297-4EF1-8725-D07B72916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639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7680963"/>
            <a:ext cx="19385280" cy="2172462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7680963"/>
            <a:ext cx="19385280" cy="2172462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72B4-7553-4446-919C-DDAC3A89012F}" type="datetimeFigureOut">
              <a:rPr lang="en-US" smtClean="0"/>
              <a:t>4/9/26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A60-3297-4EF1-8725-D07B72916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245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72B4-7553-4446-919C-DDAC3A89012F}" type="datetimeFigureOut">
              <a:rPr lang="en-US" smtClean="0"/>
              <a:t>4/9/26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A60-3297-4EF1-8725-D07B72916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27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72B4-7553-4446-919C-DDAC3A89012F}" type="datetimeFigureOut">
              <a:rPr lang="en-US" smtClean="0"/>
              <a:t>4/9/26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A60-3297-4EF1-8725-D07B72916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736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72B4-7553-4446-919C-DDAC3A89012F}" type="datetimeFigureOut">
              <a:rPr lang="en-US" smtClean="0"/>
              <a:t>4/9/26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A60-3297-4EF1-8725-D07B72916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195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72B4-7553-4446-919C-DDAC3A89012F}" type="datetimeFigureOut">
              <a:rPr lang="en-US" smtClean="0"/>
              <a:t>4/9/26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A60-3297-4EF1-8725-D07B72916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021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72B4-7553-4446-919C-DDAC3A89012F}" type="datetimeFigureOut">
              <a:rPr lang="en-US" smtClean="0"/>
              <a:t>4/9/26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A60-3297-4EF1-8725-D07B72916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825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72B4-7553-4446-919C-DDAC3A89012F}" type="datetimeFigureOut">
              <a:rPr lang="en-US" smtClean="0"/>
              <a:t>4/9/26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A60-3297-4EF1-8725-D07B72916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128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1318265"/>
            <a:ext cx="9875520" cy="280873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8265"/>
            <a:ext cx="28895040" cy="280873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72B4-7553-4446-919C-DDAC3A89012F}" type="datetimeFigureOut">
              <a:rPr lang="en-US" smtClean="0"/>
              <a:t>4/9/26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BA60-3297-4EF1-8725-D07B72916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584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000">
              <a:srgbClr val="7D9344"/>
            </a:gs>
            <a:gs pos="100000">
              <a:srgbClr val="05004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272B4-7553-4446-919C-DDAC3A89012F}" type="datetimeFigureOut">
              <a:rPr lang="en-US" smtClean="0"/>
              <a:t>4/9/26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EBA60-3297-4EF1-8725-D07B72916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72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912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438912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4389120" rtl="0" eaLnBrk="1" latinLnBrk="0" hangingPunct="1">
        <a:spcBef>
          <a:spcPct val="20000"/>
        </a:spcBef>
        <a:buFont typeface="Arial" pitchFamily="34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18/10/relationships/comments" Target="../comments/modernComment_102_91FB8876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000">
              <a:srgbClr val="FFFFFF"/>
            </a:gs>
            <a:gs pos="14000">
              <a:srgbClr val="7D934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7014"/>
            <a:ext cx="43891200" cy="32918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837321" y="4840420"/>
            <a:ext cx="9652925" cy="15234940"/>
            <a:chOff x="628650" y="5827898"/>
            <a:chExt cx="9734550" cy="11407878"/>
          </a:xfrm>
        </p:grpSpPr>
        <p:sp>
          <p:nvSpPr>
            <p:cNvPr id="5" name="Rectangle 4"/>
            <p:cNvSpPr/>
            <p:nvPr/>
          </p:nvSpPr>
          <p:spPr>
            <a:xfrm>
              <a:off x="628650" y="5827898"/>
              <a:ext cx="9734550" cy="114078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33400" dist="38100" dir="3180000" sx="101000" sy="101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808043" y="6179403"/>
              <a:ext cx="9375765" cy="635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Introduction &amp; Background</a:t>
              </a:r>
            </a:p>
          </p:txBody>
        </p:sp>
      </p:grpSp>
      <p:sp>
        <p:nvSpPr>
          <p:cNvPr id="124" name="Rectangle 12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103873"/>
            <a:ext cx="43891201" cy="4620527"/>
          </a:xfrm>
          <a:prstGeom prst="rect">
            <a:avLst/>
          </a:prstGeom>
          <a:solidFill>
            <a:srgbClr val="0033A0"/>
          </a:solidFill>
          <a:ln>
            <a:gradFill>
              <a:gsLst>
                <a:gs pos="47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Rectangle 124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" y="-838200"/>
            <a:ext cx="43891201" cy="4620527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TextBox 125"/>
          <p:cNvSpPr txBox="1">
            <a:spLocks/>
          </p:cNvSpPr>
          <p:nvPr/>
        </p:nvSpPr>
        <p:spPr>
          <a:xfrm>
            <a:off x="4610932" y="61934"/>
            <a:ext cx="34294631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Addressing Firearm Risks Among Rural Residents with </a:t>
            </a:r>
          </a:p>
          <a:p>
            <a:pPr algn="ctr"/>
            <a:r>
              <a:rPr lang="en-US" sz="5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Substance Use Disorder: </a:t>
            </a:r>
            <a:r>
              <a:rPr lang="en-US" sz="5900" b="1" dirty="0">
                <a:solidFill>
                  <a:schemeClr val="tx2"/>
                </a:solidFill>
              </a:rPr>
              <a:t>A Preliminary Qualitative Analysis</a:t>
            </a:r>
            <a:endParaRPr lang="en-US" sz="59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/>
          <p:cNvSpPr txBox="1">
            <a:spLocks/>
          </p:cNvSpPr>
          <p:nvPr/>
        </p:nvSpPr>
        <p:spPr>
          <a:xfrm>
            <a:off x="5513776" y="2053501"/>
            <a:ext cx="2977349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dirty="0">
                <a:solidFill>
                  <a:srgbClr val="0027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 C. Curtis¹, Erin Grinshteyn², Reshika Rimal¹</a:t>
            </a:r>
          </a:p>
          <a:p>
            <a:pPr algn="ctr"/>
            <a:r>
              <a:rPr lang="en-US" sz="3800" b="1" dirty="0">
                <a:solidFill>
                  <a:srgbClr val="0027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¹ Orvis School of Nursing, University of Nevada, Reno</a:t>
            </a:r>
            <a:br>
              <a:rPr lang="en-US" sz="3800" dirty="0">
                <a:solidFill>
                  <a:srgbClr val="00278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800" b="1" dirty="0">
                <a:solidFill>
                  <a:srgbClr val="0027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² University of San Francisco</a:t>
            </a:r>
          </a:p>
          <a:p>
            <a:pPr algn="ctr"/>
            <a:endParaRPr lang="en-US" sz="4000" dirty="0">
              <a:solidFill>
                <a:srgbClr val="0033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1119708" y="5300095"/>
            <a:ext cx="9262779" cy="1523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Firearm injury = major U.S. public health issue</a:t>
            </a:r>
          </a:p>
          <a:p>
            <a:endParaRPr lang="en-US" sz="4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SUD ↑ risk of suicide and violence</a:t>
            </a:r>
          </a:p>
          <a:p>
            <a:endParaRPr lang="en-US" sz="4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Whether screening occurs and what is assessed for firearm access varies across providers and practice settings</a:t>
            </a:r>
          </a:p>
          <a:p>
            <a:endParaRPr lang="en-US" sz="4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Rural provider perspectives on firearm risk among individuals with substance use disorder remain underexplored</a:t>
            </a:r>
          </a:p>
          <a:p>
            <a:r>
              <a:rPr lang="en-US" sz="4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Objective: </a:t>
            </a:r>
            <a:r>
              <a:rPr lang="en-US" sz="4600" i="1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46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600" i="1" dirty="0">
                <a:latin typeface="Arial" panose="020B0604020202020204" pitchFamily="34" charset="0"/>
                <a:cs typeface="Arial" panose="020B0604020202020204" pitchFamily="34" charset="0"/>
              </a:rPr>
              <a:t>explore provider perspectives on firearm risk, screening, and intervention opportunities in rural SUD care.</a:t>
            </a:r>
          </a:p>
          <a:p>
            <a:endParaRPr lang="en-US" sz="5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ctangle 176"/>
          <p:cNvSpPr/>
          <p:nvPr/>
        </p:nvSpPr>
        <p:spPr>
          <a:xfrm>
            <a:off x="33123201" y="5947491"/>
            <a:ext cx="10544946" cy="120065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33400" dist="38100" dir="3180000" sx="101000" sy="101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Firearm risk is recognized by providers.</a:t>
            </a:r>
          </a:p>
          <a:p>
            <a:endParaRPr lang="en-US" sz="4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Screening practices are inconsistent and unstructured. </a:t>
            </a:r>
          </a:p>
          <a:p>
            <a:endParaRPr lang="en-US" sz="4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Barriers operate at multiple levels, particularly workflow burden and patient-related factors.</a:t>
            </a:r>
          </a:p>
          <a:p>
            <a:endParaRPr lang="en-US" sz="4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Rural cultural norms and social instability further complicate implementation. </a:t>
            </a:r>
          </a:p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1E5AEC-6C02-2F9E-3FE5-F01C99293A45}"/>
              </a:ext>
            </a:extLst>
          </p:cNvPr>
          <p:cNvSpPr/>
          <p:nvPr/>
        </p:nvSpPr>
        <p:spPr>
          <a:xfrm>
            <a:off x="11989827" y="5167010"/>
            <a:ext cx="20014173" cy="269816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33400" dist="38100" dir="3180000" sx="101000" sy="101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BC09494-395D-D6BD-02D7-8119B1829BED}"/>
              </a:ext>
            </a:extLst>
          </p:cNvPr>
          <p:cNvSpPr/>
          <p:nvPr/>
        </p:nvSpPr>
        <p:spPr>
          <a:xfrm>
            <a:off x="11939264" y="5185320"/>
            <a:ext cx="20188120" cy="830996"/>
          </a:xfrm>
          <a:prstGeom prst="rect">
            <a:avLst/>
          </a:prstGeom>
          <a:gradFill flip="none" rotWithShape="1">
            <a:gsLst>
              <a:gs pos="833">
                <a:srgbClr val="7D9344"/>
              </a:gs>
              <a:gs pos="56000">
                <a:srgbClr val="0033A0"/>
              </a:gs>
              <a:gs pos="100000">
                <a:srgbClr val="0045DE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35023ED-7C75-FBE2-24C0-027EFC954CE2}"/>
              </a:ext>
            </a:extLst>
          </p:cNvPr>
          <p:cNvSpPr txBox="1"/>
          <p:nvPr/>
        </p:nvSpPr>
        <p:spPr>
          <a:xfrm>
            <a:off x="12301407" y="5248512"/>
            <a:ext cx="180285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Results</a:t>
            </a:r>
            <a:endParaRPr lang="en-US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C5CC379-8CD7-9A7C-AC7F-4D241A60C9B7}"/>
              </a:ext>
            </a:extLst>
          </p:cNvPr>
          <p:cNvSpPr txBox="1"/>
          <p:nvPr/>
        </p:nvSpPr>
        <p:spPr>
          <a:xfrm>
            <a:off x="16764000" y="18926570"/>
            <a:ext cx="990600" cy="5684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B641E6-CF20-B908-46DB-A0690BB92777}"/>
              </a:ext>
            </a:extLst>
          </p:cNvPr>
          <p:cNvSpPr txBox="1"/>
          <p:nvPr/>
        </p:nvSpPr>
        <p:spPr>
          <a:xfrm>
            <a:off x="16774886" y="26512974"/>
            <a:ext cx="9906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D3D74D-AB3D-0E97-F897-C3B9E7F3B030}"/>
              </a:ext>
            </a:extLst>
          </p:cNvPr>
          <p:cNvSpPr txBox="1"/>
          <p:nvPr/>
        </p:nvSpPr>
        <p:spPr>
          <a:xfrm>
            <a:off x="49514760" y="10607040"/>
            <a:ext cx="184731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2E0786-44AC-2808-D84C-91F71F462151}"/>
              </a:ext>
            </a:extLst>
          </p:cNvPr>
          <p:cNvSpPr txBox="1"/>
          <p:nvPr/>
        </p:nvSpPr>
        <p:spPr>
          <a:xfrm>
            <a:off x="16829891" y="25748394"/>
            <a:ext cx="1132114" cy="14157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F5CDA6-2EAF-22D1-F7E8-4A618479E0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" y="103872"/>
            <a:ext cx="9789632" cy="35861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927847-29EB-A7ED-9611-8B76D9C769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26866" y="530400"/>
            <a:ext cx="10000450" cy="3221113"/>
          </a:xfrm>
          <a:prstGeom prst="rect">
            <a:avLst/>
          </a:prstGeom>
        </p:spPr>
      </p:pic>
      <p:sp>
        <p:nvSpPr>
          <p:cNvPr id="1175" name="Rectangle 1174">
            <a:extLst>
              <a:ext uri="{FF2B5EF4-FFF2-40B4-BE49-F238E27FC236}">
                <a16:creationId xmlns:a16="http://schemas.microsoft.com/office/drawing/2014/main" id="{CD9AE4AC-3C18-3614-D469-2A1B6F7F6B6A}"/>
              </a:ext>
            </a:extLst>
          </p:cNvPr>
          <p:cNvSpPr/>
          <p:nvPr/>
        </p:nvSpPr>
        <p:spPr>
          <a:xfrm>
            <a:off x="253961" y="21881471"/>
            <a:ext cx="10986075" cy="100027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33400" dist="38100" dir="3180000" sx="101000" sy="101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2" name="Rectangle 1181">
            <a:extLst>
              <a:ext uri="{FF2B5EF4-FFF2-40B4-BE49-F238E27FC236}">
                <a16:creationId xmlns:a16="http://schemas.microsoft.com/office/drawing/2014/main" id="{99B3247F-4464-3625-A2CC-FE68B4CB2B95}"/>
              </a:ext>
            </a:extLst>
          </p:cNvPr>
          <p:cNvSpPr/>
          <p:nvPr/>
        </p:nvSpPr>
        <p:spPr>
          <a:xfrm>
            <a:off x="837321" y="4883002"/>
            <a:ext cx="9629079" cy="1082822"/>
          </a:xfrm>
          <a:prstGeom prst="rect">
            <a:avLst/>
          </a:prstGeom>
          <a:gradFill flip="none" rotWithShape="1">
            <a:gsLst>
              <a:gs pos="833">
                <a:srgbClr val="7D9344"/>
              </a:gs>
              <a:gs pos="58000">
                <a:srgbClr val="0033A0"/>
              </a:gs>
              <a:gs pos="100000">
                <a:srgbClr val="0045DE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 and Introduction </a:t>
            </a:r>
          </a:p>
        </p:txBody>
      </p:sp>
      <p:sp>
        <p:nvSpPr>
          <p:cNvPr id="1190" name="TextBox 1189">
            <a:extLst>
              <a:ext uri="{FF2B5EF4-FFF2-40B4-BE49-F238E27FC236}">
                <a16:creationId xmlns:a16="http://schemas.microsoft.com/office/drawing/2014/main" id="{8351BC13-F7CB-FDB8-75B5-EA71188ACB6B}"/>
              </a:ext>
            </a:extLst>
          </p:cNvPr>
          <p:cNvSpPr txBox="1"/>
          <p:nvPr/>
        </p:nvSpPr>
        <p:spPr>
          <a:xfrm>
            <a:off x="559078" y="21528500"/>
            <a:ext cx="9931168" cy="1000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4600" dirty="0">
              <a:latin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Qualitative semi-structured interviews (n = 6)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Participants: Rural Nevada SUD providers using snowball sampling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Qualitative Analysis: Preliminary thematic analysis was conducted. </a:t>
            </a:r>
          </a:p>
          <a:p>
            <a:endParaRPr lang="en-US" sz="4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126 excerpts coded using Dedoose</a:t>
            </a:r>
          </a:p>
          <a:p>
            <a:endParaRPr lang="en-US" sz="4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Iterative codebook refinement</a:t>
            </a:r>
            <a:endParaRPr kumimoji="0" lang="en-US" altLang="en-US" sz="4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2" name="TextBox 1191">
            <a:extLst>
              <a:ext uri="{FF2B5EF4-FFF2-40B4-BE49-F238E27FC236}">
                <a16:creationId xmlns:a16="http://schemas.microsoft.com/office/drawing/2014/main" id="{1C62DC0F-689F-DF06-66D8-70D69ECBC19B}"/>
              </a:ext>
            </a:extLst>
          </p:cNvPr>
          <p:cNvSpPr txBox="1"/>
          <p:nvPr/>
        </p:nvSpPr>
        <p:spPr>
          <a:xfrm>
            <a:off x="12292747" y="6261483"/>
            <a:ext cx="9125900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Theme 1: Risk Perception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High awareness of firearm-related harm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Perceptions vary by clinical setting and rural context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Firearms are sometimes viewed as protective</a:t>
            </a:r>
          </a:p>
          <a:p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💬 </a:t>
            </a:r>
            <a:r>
              <a:rPr lang="en-US" sz="4200" b="1" i="1" dirty="0">
                <a:latin typeface="Arial" panose="020B0604020202020204" pitchFamily="34" charset="0"/>
                <a:cs typeface="Arial" panose="020B0604020202020204" pitchFamily="34" charset="0"/>
              </a:rPr>
              <a:t>“If a patient reports suicidal ideation, firearm access is addressed.”</a:t>
            </a:r>
            <a:endParaRPr lang="en-US" sz="4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4" name="TextBox 1193">
            <a:extLst>
              <a:ext uri="{FF2B5EF4-FFF2-40B4-BE49-F238E27FC236}">
                <a16:creationId xmlns:a16="http://schemas.microsoft.com/office/drawing/2014/main" id="{AD576E10-E30B-8B22-E379-39764340875B}"/>
              </a:ext>
            </a:extLst>
          </p:cNvPr>
          <p:cNvSpPr txBox="1"/>
          <p:nvPr/>
        </p:nvSpPr>
        <p:spPr>
          <a:xfrm>
            <a:off x="12233137" y="14233758"/>
            <a:ext cx="980018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Theme 3: Barriers to Implementation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Workflow burden (most frequent)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Patient disclosure and Social instability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Cultural norms and perceived legal constraints</a:t>
            </a:r>
          </a:p>
          <a:p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200" i="1" dirty="0">
                <a:latin typeface="Arial" panose="020B0604020202020204" pitchFamily="34" charset="0"/>
                <a:cs typeface="Arial" panose="020B0604020202020204" pitchFamily="34" charset="0"/>
              </a:rPr>
              <a:t>💬 </a:t>
            </a:r>
            <a:r>
              <a:rPr lang="en-US" sz="4200" b="1" i="1" dirty="0">
                <a:latin typeface="Arial" panose="020B0604020202020204" pitchFamily="34" charset="0"/>
                <a:cs typeface="Arial" panose="020B0604020202020204" pitchFamily="34" charset="0"/>
              </a:rPr>
              <a:t>“It must be feasible given our documentation burden.”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5" name="TextBox 1194">
            <a:extLst>
              <a:ext uri="{FF2B5EF4-FFF2-40B4-BE49-F238E27FC236}">
                <a16:creationId xmlns:a16="http://schemas.microsoft.com/office/drawing/2014/main" id="{AC701409-E998-3BE0-F36E-D3EE5C66BCC1}"/>
              </a:ext>
            </a:extLst>
          </p:cNvPr>
          <p:cNvSpPr txBox="1"/>
          <p:nvPr/>
        </p:nvSpPr>
        <p:spPr>
          <a:xfrm>
            <a:off x="21650692" y="14233757"/>
            <a:ext cx="1054494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Theme 4: Facilitators &amp; Opportunities</a:t>
            </a:r>
            <a:endParaRPr lang="en-US" sz="4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Education and counseling are most commonly suggested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Safe storage and family involvement are suggested but rarely integrated into routine care</a:t>
            </a:r>
            <a:endParaRPr lang="en-US" sz="4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200" b="1" i="1" dirty="0">
                <a:latin typeface="Arial" panose="020B0604020202020204" pitchFamily="34" charset="0"/>
                <a:cs typeface="Arial" panose="020B0604020202020204" pitchFamily="34" charset="0"/>
              </a:rPr>
              <a:t>💬 “If we ask, there should be a next step… done consistently.”</a:t>
            </a:r>
          </a:p>
          <a:p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99" name="image2.png">
            <a:extLst>
              <a:ext uri="{FF2B5EF4-FFF2-40B4-BE49-F238E27FC236}">
                <a16:creationId xmlns:a16="http://schemas.microsoft.com/office/drawing/2014/main" id="{5C5BCBA5-F75A-E8EC-8B8B-630AF122EEF8}"/>
              </a:ext>
            </a:extLst>
          </p:cNvPr>
          <p:cNvPicPr/>
          <p:nvPr/>
        </p:nvPicPr>
        <p:blipFill>
          <a:blip r:embed="rId8"/>
          <a:srcRect b="9024"/>
          <a:stretch>
            <a:fillRect/>
          </a:stretch>
        </p:blipFill>
        <p:spPr>
          <a:xfrm>
            <a:off x="12279636" y="21603595"/>
            <a:ext cx="19570666" cy="7031470"/>
          </a:xfrm>
          <a:prstGeom prst="rect">
            <a:avLst/>
          </a:prstGeom>
          <a:ln/>
        </p:spPr>
      </p:pic>
      <p:sp>
        <p:nvSpPr>
          <p:cNvPr id="1204" name="TextBox 1203">
            <a:extLst>
              <a:ext uri="{FF2B5EF4-FFF2-40B4-BE49-F238E27FC236}">
                <a16:creationId xmlns:a16="http://schemas.microsoft.com/office/drawing/2014/main" id="{27498991-9FB3-C734-3E97-D5CEB82C752A}"/>
              </a:ext>
            </a:extLst>
          </p:cNvPr>
          <p:cNvSpPr txBox="1"/>
          <p:nvPr/>
        </p:nvSpPr>
        <p:spPr>
          <a:xfrm>
            <a:off x="33696386" y="5300095"/>
            <a:ext cx="937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Discussion &amp; Conclusion</a:t>
            </a:r>
          </a:p>
        </p:txBody>
      </p:sp>
      <p:sp>
        <p:nvSpPr>
          <p:cNvPr id="1208" name="Rectangle 1207">
            <a:extLst>
              <a:ext uri="{FF2B5EF4-FFF2-40B4-BE49-F238E27FC236}">
                <a16:creationId xmlns:a16="http://schemas.microsoft.com/office/drawing/2014/main" id="{E75187B7-AA0B-FD2D-FF74-3F3DF81EAF30}"/>
              </a:ext>
            </a:extLst>
          </p:cNvPr>
          <p:cNvSpPr/>
          <p:nvPr/>
        </p:nvSpPr>
        <p:spPr>
          <a:xfrm>
            <a:off x="33062900" y="4924783"/>
            <a:ext cx="10828299" cy="1336700"/>
          </a:xfrm>
          <a:prstGeom prst="rect">
            <a:avLst/>
          </a:prstGeom>
          <a:gradFill flip="none" rotWithShape="1">
            <a:gsLst>
              <a:gs pos="833">
                <a:srgbClr val="7D9344"/>
              </a:gs>
              <a:gs pos="58000">
                <a:srgbClr val="0033A0"/>
              </a:gs>
              <a:gs pos="100000">
                <a:srgbClr val="0045DE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  <a:r>
              <a:rPr lang="en-US" sz="5400" b="1" dirty="0"/>
              <a:t> </a:t>
            </a:r>
          </a:p>
        </p:txBody>
      </p:sp>
      <p:sp>
        <p:nvSpPr>
          <p:cNvPr id="1209" name="TextBox 1208">
            <a:extLst>
              <a:ext uri="{FF2B5EF4-FFF2-40B4-BE49-F238E27FC236}">
                <a16:creationId xmlns:a16="http://schemas.microsoft.com/office/drawing/2014/main" id="{94598F63-39AF-1ED7-4346-CC0809414CAF}"/>
              </a:ext>
            </a:extLst>
          </p:cNvPr>
          <p:cNvSpPr txBox="1"/>
          <p:nvPr/>
        </p:nvSpPr>
        <p:spPr>
          <a:xfrm>
            <a:off x="13236703" y="20512400"/>
            <a:ext cx="198471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0" name="TextBox 1209">
            <a:extLst>
              <a:ext uri="{FF2B5EF4-FFF2-40B4-BE49-F238E27FC236}">
                <a16:creationId xmlns:a16="http://schemas.microsoft.com/office/drawing/2014/main" id="{B7818B5F-76BE-752C-07B7-94F1DA409E86}"/>
              </a:ext>
            </a:extLst>
          </p:cNvPr>
          <p:cNvSpPr txBox="1"/>
          <p:nvPr/>
        </p:nvSpPr>
        <p:spPr>
          <a:xfrm>
            <a:off x="15165235" y="20549937"/>
            <a:ext cx="1586437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Conceptual Model of Firearm Safety in SUD Care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2" name="Rectangle 1211">
            <a:extLst>
              <a:ext uri="{FF2B5EF4-FFF2-40B4-BE49-F238E27FC236}">
                <a16:creationId xmlns:a16="http://schemas.microsoft.com/office/drawing/2014/main" id="{2A6C910D-8616-AD75-E373-7A3601324B35}"/>
              </a:ext>
            </a:extLst>
          </p:cNvPr>
          <p:cNvSpPr/>
          <p:nvPr/>
        </p:nvSpPr>
        <p:spPr>
          <a:xfrm>
            <a:off x="32958144" y="19041810"/>
            <a:ext cx="10807389" cy="1349082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33400" dist="38100" dir="3180000" sx="101000" sy="101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3" name="TextBox 1212">
            <a:extLst>
              <a:ext uri="{FF2B5EF4-FFF2-40B4-BE49-F238E27FC236}">
                <a16:creationId xmlns:a16="http://schemas.microsoft.com/office/drawing/2014/main" id="{137C532F-373E-29B2-3506-30116906AA5A}"/>
              </a:ext>
            </a:extLst>
          </p:cNvPr>
          <p:cNvSpPr txBox="1"/>
          <p:nvPr/>
        </p:nvSpPr>
        <p:spPr>
          <a:xfrm>
            <a:off x="33128011" y="19312508"/>
            <a:ext cx="10294662" cy="13634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b="1" dirty="0">
                <a:latin typeface="Arial" panose="020B0604020202020204" pitchFamily="34" charset="0"/>
                <a:cs typeface="Arial" panose="020B0604020202020204" pitchFamily="34" charset="0"/>
              </a:rPr>
              <a:t>Standardize</a:t>
            </a: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 firearm screening protocols.</a:t>
            </a:r>
          </a:p>
          <a:p>
            <a:endParaRPr lang="en-US" sz="4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b="1" dirty="0">
                <a:latin typeface="Arial" panose="020B0604020202020204" pitchFamily="34" charset="0"/>
                <a:cs typeface="Arial" panose="020B0604020202020204" pitchFamily="34" charset="0"/>
              </a:rPr>
              <a:t>Integrate</a:t>
            </a: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 clear clinical follow-up pathways.</a:t>
            </a:r>
          </a:p>
          <a:p>
            <a:endParaRPr lang="en-US" sz="4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b="1" dirty="0">
                <a:latin typeface="Arial" panose="020B0604020202020204" pitchFamily="34" charset="0"/>
                <a:cs typeface="Arial" panose="020B0604020202020204" pitchFamily="34" charset="0"/>
              </a:rPr>
              <a:t>Train </a:t>
            </a: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providers in culturally sensitive care.</a:t>
            </a:r>
          </a:p>
          <a:p>
            <a:endParaRPr lang="en-US" sz="4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b="1" dirty="0">
                <a:latin typeface="Arial" panose="020B0604020202020204" pitchFamily="34" charset="0"/>
                <a:cs typeface="Arial" panose="020B0604020202020204" pitchFamily="34" charset="0"/>
              </a:rPr>
              <a:t>Address workflow barrier </a:t>
            </a: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through system support.</a:t>
            </a:r>
          </a:p>
          <a:p>
            <a:endParaRPr lang="en-US" sz="4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b="1" dirty="0">
                <a:latin typeface="Arial" panose="020B0604020202020204" pitchFamily="34" charset="0"/>
                <a:cs typeface="Arial" panose="020B0604020202020204" pitchFamily="34" charset="0"/>
              </a:rPr>
              <a:t>Expand research </a:t>
            </a: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in rural populations.</a:t>
            </a:r>
          </a:p>
          <a:p>
            <a:endParaRPr lang="en-US" sz="4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b="1" dirty="0">
                <a:latin typeface="Arial" panose="020B0604020202020204" pitchFamily="34" charset="0"/>
                <a:cs typeface="Arial" panose="020B0604020202020204" pitchFamily="34" charset="0"/>
              </a:rPr>
              <a:t>Complete interviews and coding</a:t>
            </a: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, with independent coding for reliability.</a:t>
            </a:r>
          </a:p>
          <a:p>
            <a:endParaRPr lang="en-US" sz="5200" dirty="0"/>
          </a:p>
        </p:txBody>
      </p:sp>
      <p:sp>
        <p:nvSpPr>
          <p:cNvPr id="1218" name="Rectangle 1217">
            <a:extLst>
              <a:ext uri="{FF2B5EF4-FFF2-40B4-BE49-F238E27FC236}">
                <a16:creationId xmlns:a16="http://schemas.microsoft.com/office/drawing/2014/main" id="{86916CEF-C7CD-454B-7C8B-4B39A3FEBD10}"/>
              </a:ext>
            </a:extLst>
          </p:cNvPr>
          <p:cNvSpPr/>
          <p:nvPr/>
        </p:nvSpPr>
        <p:spPr>
          <a:xfrm>
            <a:off x="32908774" y="18162450"/>
            <a:ext cx="11085053" cy="958304"/>
          </a:xfrm>
          <a:prstGeom prst="rect">
            <a:avLst/>
          </a:prstGeom>
          <a:gradFill flip="none" rotWithShape="1">
            <a:gsLst>
              <a:gs pos="833">
                <a:srgbClr val="7D9344"/>
              </a:gs>
              <a:gs pos="58000">
                <a:srgbClr val="0033A0"/>
              </a:gs>
              <a:gs pos="100000">
                <a:srgbClr val="0045DE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Future Directions</a:t>
            </a:r>
            <a:endParaRPr lang="en-U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9" name="Rectangle 1218">
            <a:extLst>
              <a:ext uri="{FF2B5EF4-FFF2-40B4-BE49-F238E27FC236}">
                <a16:creationId xmlns:a16="http://schemas.microsoft.com/office/drawing/2014/main" id="{9DA35292-FC57-952E-C4A8-8613C768CA53}"/>
              </a:ext>
            </a:extLst>
          </p:cNvPr>
          <p:cNvSpPr/>
          <p:nvPr/>
        </p:nvSpPr>
        <p:spPr>
          <a:xfrm>
            <a:off x="12353197" y="29046522"/>
            <a:ext cx="19570666" cy="2660788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Preliminary findings suggest </a:t>
            </a:r>
            <a:r>
              <a:rPr lang="en-US" sz="5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firearm risk is widely recognized, but implementation is limited due to workflow and system-level constraints.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E11948-C23A-7DA1-AB42-F93D0B6DFCFF}"/>
              </a:ext>
            </a:extLst>
          </p:cNvPr>
          <p:cNvSpPr txBox="1"/>
          <p:nvPr/>
        </p:nvSpPr>
        <p:spPr>
          <a:xfrm>
            <a:off x="22211929" y="5574777"/>
            <a:ext cx="9567088" cy="11264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Theme 2: Screening Practices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Highly inconsistent across settings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Screening practices vary (routine vs none)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Screening content varies; there is no standardized screener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Screening rarely leads to structured intervention </a:t>
            </a:r>
          </a:p>
          <a:p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💬 </a:t>
            </a:r>
            <a:r>
              <a:rPr lang="en-US" sz="4200" b="1" i="1" dirty="0">
                <a:latin typeface="Arial" panose="020B0604020202020204" pitchFamily="34" charset="0"/>
                <a:cs typeface="Arial" panose="020B0604020202020204" pitchFamily="34" charset="0"/>
              </a:rPr>
              <a:t>“None of our mandated screenings include firearm questions.”</a:t>
            </a:r>
          </a:p>
          <a:p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9C685C-6EAF-E6D1-333A-643178F685BB}"/>
              </a:ext>
            </a:extLst>
          </p:cNvPr>
          <p:cNvSpPr/>
          <p:nvPr/>
        </p:nvSpPr>
        <p:spPr>
          <a:xfrm>
            <a:off x="324417" y="20907923"/>
            <a:ext cx="11086592" cy="1098391"/>
          </a:xfrm>
          <a:prstGeom prst="rect">
            <a:avLst/>
          </a:prstGeom>
          <a:gradFill flip="none" rotWithShape="1">
            <a:gsLst>
              <a:gs pos="833">
                <a:srgbClr val="7D9344"/>
              </a:gs>
              <a:gs pos="58000">
                <a:srgbClr val="0033A0"/>
              </a:gs>
              <a:gs pos="100000">
                <a:srgbClr val="0045DE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2449180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59"/>
    </mc:Choice>
    <mc:Fallback>
      <p:transition spd="slow" advTm="1759"/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4872</TotalTime>
  <Words>425</Words>
  <Application>Microsoft Macintosh PowerPoint</Application>
  <PresentationFormat>Custom</PresentationFormat>
  <Paragraphs>80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jessie</dc:creator>
  <cp:lastModifiedBy>Reshika Rimal</cp:lastModifiedBy>
  <cp:revision>109</cp:revision>
  <dcterms:created xsi:type="dcterms:W3CDTF">2015-06-02T17:01:52Z</dcterms:created>
  <dcterms:modified xsi:type="dcterms:W3CDTF">2026-04-09T21:57:16Z</dcterms:modified>
</cp:coreProperties>
</file>