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1" r:id="rId1"/>
  </p:sldMasterIdLst>
  <p:notesMasterIdLst>
    <p:notesMasterId r:id="rId33"/>
  </p:notesMasterIdLst>
  <p:sldIdLst>
    <p:sldId id="256" r:id="rId2"/>
    <p:sldId id="257" r:id="rId3"/>
    <p:sldId id="308" r:id="rId4"/>
    <p:sldId id="260" r:id="rId5"/>
    <p:sldId id="312" r:id="rId6"/>
    <p:sldId id="309" r:id="rId7"/>
    <p:sldId id="310" r:id="rId8"/>
    <p:sldId id="338" r:id="rId9"/>
    <p:sldId id="311" r:id="rId10"/>
    <p:sldId id="335" r:id="rId11"/>
    <p:sldId id="315" r:id="rId12"/>
    <p:sldId id="316" r:id="rId13"/>
    <p:sldId id="318" r:id="rId14"/>
    <p:sldId id="317" r:id="rId15"/>
    <p:sldId id="336" r:id="rId16"/>
    <p:sldId id="337" r:id="rId17"/>
    <p:sldId id="319" r:id="rId18"/>
    <p:sldId id="334" r:id="rId19"/>
    <p:sldId id="328" r:id="rId20"/>
    <p:sldId id="322" r:id="rId21"/>
    <p:sldId id="326" r:id="rId22"/>
    <p:sldId id="327" r:id="rId23"/>
    <p:sldId id="329" r:id="rId24"/>
    <p:sldId id="330" r:id="rId25"/>
    <p:sldId id="331" r:id="rId26"/>
    <p:sldId id="332" r:id="rId27"/>
    <p:sldId id="333" r:id="rId28"/>
    <p:sldId id="339" r:id="rId29"/>
    <p:sldId id="340" r:id="rId30"/>
    <p:sldId id="341" r:id="rId31"/>
    <p:sldId id="320" r:id="rId32"/>
  </p:sldIdLst>
  <p:sldSz cx="9144000" cy="5143500" type="screen16x9"/>
  <p:notesSz cx="6858000" cy="9144000"/>
  <p:embeddedFontLst>
    <p:embeddedFont>
      <p:font typeface="Barlow" pitchFamily="2" charset="77"/>
      <p:regular r:id="rId34"/>
      <p:bold r:id="rId35"/>
      <p:italic r:id="rId36"/>
      <p:boldItalic r:id="rId37"/>
    </p:embeddedFont>
    <p:embeddedFont>
      <p:font typeface="Barlow Medium" panose="020F0502020204030204" pitchFamily="34" charset="0"/>
      <p:regular r:id="rId38"/>
      <p:bold r:id="rId39"/>
      <p:italic r:id="rId40"/>
      <p:boldItalic r:id="rId41"/>
    </p:embeddedFont>
    <p:embeddedFont>
      <p:font typeface="Montserrat" pitchFamily="2" charset="77"/>
      <p:regular r:id="rId42"/>
      <p:bold r:id="rId43"/>
      <p:italic r:id="rId44"/>
      <p:boldItalic r:id="rId45"/>
    </p:embeddedFont>
    <p:embeddedFont>
      <p:font typeface="Montserrat ExtraBold" pitchFamily="2" charset="77"/>
      <p:bold r:id="rId46"/>
      <p:italic r:id="rId47"/>
      <p:boldItalic r:id="rId4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A5A80D6-4B98-4DC0-B3BB-C9873DD2124F}">
  <a:tblStyle styleId="{2A5A80D6-4B98-4DC0-B3BB-C9873DD2124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1"/>
    <p:restoredTop sz="94694"/>
  </p:normalViewPr>
  <p:slideViewPr>
    <p:cSldViewPr snapToGrid="0">
      <p:cViewPr>
        <p:scale>
          <a:sx n="101" d="100"/>
          <a:sy n="101" d="100"/>
        </p:scale>
        <p:origin x="2064" y="9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6.fntdata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42" Type="http://schemas.openxmlformats.org/officeDocument/2006/relationships/font" Target="fonts/font9.fntdata"/><Relationship Id="rId47" Type="http://schemas.openxmlformats.org/officeDocument/2006/relationships/font" Target="fonts/font14.fntdata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4.fntdata"/><Relationship Id="rId40" Type="http://schemas.openxmlformats.org/officeDocument/2006/relationships/font" Target="fonts/font7.fntdata"/><Relationship Id="rId45" Type="http://schemas.openxmlformats.org/officeDocument/2006/relationships/font" Target="fonts/font1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3.fntdata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1.fntdata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Relationship Id="rId43" Type="http://schemas.openxmlformats.org/officeDocument/2006/relationships/font" Target="fonts/font10.fntdata"/><Relationship Id="rId48" Type="http://schemas.openxmlformats.org/officeDocument/2006/relationships/font" Target="fonts/font15.fntdata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5.fntdata"/><Relationship Id="rId46" Type="http://schemas.openxmlformats.org/officeDocument/2006/relationships/font" Target="fonts/font13.fntdata"/><Relationship Id="rId20" Type="http://schemas.openxmlformats.org/officeDocument/2006/relationships/slide" Target="slides/slide19.xml"/><Relationship Id="rId41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e7e2457aca_0_17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9" name="Google Shape;309;ge7e2457aca_0_17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2" name="Google Shape;1012;ge9308cf4da_0_19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3" name="Google Shape;1013;ge9308cf4da_0_19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/>
              <a:t>30% of individuals with gambling problems seek formal help</a:t>
            </a:r>
            <a:r>
              <a:rPr lang="en-US" dirty="0"/>
              <a:t>, and many of those who do </a:t>
            </a:r>
            <a:r>
              <a:rPr lang="en-US" b="1" dirty="0"/>
              <a:t>relapse within 6–12 months</a:t>
            </a:r>
            <a:r>
              <a:rPr lang="en-US" dirty="0"/>
              <a:t> (</a:t>
            </a:r>
            <a:r>
              <a:rPr lang="en-US" dirty="0" err="1"/>
              <a:t>Suurvali</a:t>
            </a:r>
            <a:r>
              <a:rPr lang="en-US" dirty="0"/>
              <a:t> et al., 2008; </a:t>
            </a:r>
            <a:r>
              <a:rPr lang="en-US" dirty="0" err="1"/>
              <a:t>Slutske</a:t>
            </a:r>
            <a:r>
              <a:rPr lang="en-US" dirty="0"/>
              <a:t>, 2006)."</a:t>
            </a: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1">
          <a:extLst>
            <a:ext uri="{FF2B5EF4-FFF2-40B4-BE49-F238E27FC236}">
              <a16:creationId xmlns:a16="http://schemas.microsoft.com/office/drawing/2014/main" id="{F731A66B-71B6-4FAF-AEA5-D9419B16DA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2" name="Google Shape;1012;ge9308cf4da_0_1906:notes">
            <a:extLst>
              <a:ext uri="{FF2B5EF4-FFF2-40B4-BE49-F238E27FC236}">
                <a16:creationId xmlns:a16="http://schemas.microsoft.com/office/drawing/2014/main" id="{DC715F48-D259-3542-7195-89FA7024F9D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3" name="Google Shape;1013;ge9308cf4da_0_1906:notes">
            <a:extLst>
              <a:ext uri="{FF2B5EF4-FFF2-40B4-BE49-F238E27FC236}">
                <a16:creationId xmlns:a16="http://schemas.microsoft.com/office/drawing/2014/main" id="{CA28E758-E5D3-791A-40A0-966144458BA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715739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" name="Google Shape;1065;ge7e2457aca_0_15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6" name="Google Shape;1066;ge7e2457aca_0_15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1">
          <a:extLst>
            <a:ext uri="{FF2B5EF4-FFF2-40B4-BE49-F238E27FC236}">
              <a16:creationId xmlns:a16="http://schemas.microsoft.com/office/drawing/2014/main" id="{092FBC21-3E12-9D3E-19E7-2D5817BC36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2" name="Google Shape;1012;ge9308cf4da_0_1906:notes">
            <a:extLst>
              <a:ext uri="{FF2B5EF4-FFF2-40B4-BE49-F238E27FC236}">
                <a16:creationId xmlns:a16="http://schemas.microsoft.com/office/drawing/2014/main" id="{49E1D6AC-672D-3BD9-3A87-1C5B4C63E51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3" name="Google Shape;1013;ge9308cf4da_0_1906:notes">
            <a:extLst>
              <a:ext uri="{FF2B5EF4-FFF2-40B4-BE49-F238E27FC236}">
                <a16:creationId xmlns:a16="http://schemas.microsoft.com/office/drawing/2014/main" id="{46944EE2-B057-2988-E503-708D66CC1A5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533141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1">
          <a:extLst>
            <a:ext uri="{FF2B5EF4-FFF2-40B4-BE49-F238E27FC236}">
              <a16:creationId xmlns:a16="http://schemas.microsoft.com/office/drawing/2014/main" id="{57A91EB7-C3A5-704A-6828-7702E9DE7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2" name="Google Shape;1012;ge9308cf4da_0_1906:notes">
            <a:extLst>
              <a:ext uri="{FF2B5EF4-FFF2-40B4-BE49-F238E27FC236}">
                <a16:creationId xmlns:a16="http://schemas.microsoft.com/office/drawing/2014/main" id="{787745F9-1B9A-8CF4-4A4B-E483088FFEC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3" name="Google Shape;1013;ge9308cf4da_0_1906:notes">
            <a:extLst>
              <a:ext uri="{FF2B5EF4-FFF2-40B4-BE49-F238E27FC236}">
                <a16:creationId xmlns:a16="http://schemas.microsoft.com/office/drawing/2014/main" id="{229535EF-2419-C295-CEAF-4B84B16C26A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800830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1">
          <a:extLst>
            <a:ext uri="{FF2B5EF4-FFF2-40B4-BE49-F238E27FC236}">
              <a16:creationId xmlns:a16="http://schemas.microsoft.com/office/drawing/2014/main" id="{5B09CCBB-7AF1-3F83-7239-A417B2C3DD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2" name="Google Shape;1012;ge9308cf4da_0_1906:notes">
            <a:extLst>
              <a:ext uri="{FF2B5EF4-FFF2-40B4-BE49-F238E27FC236}">
                <a16:creationId xmlns:a16="http://schemas.microsoft.com/office/drawing/2014/main" id="{F210C0B2-01F4-BB9B-72B4-7E3759AAC51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3" name="Google Shape;1013;ge9308cf4da_0_1906:notes">
            <a:extLst>
              <a:ext uri="{FF2B5EF4-FFF2-40B4-BE49-F238E27FC236}">
                <a16:creationId xmlns:a16="http://schemas.microsoft.com/office/drawing/2014/main" id="{A860192C-C116-B203-4BD0-31068627179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391877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1">
          <a:extLst>
            <a:ext uri="{FF2B5EF4-FFF2-40B4-BE49-F238E27FC236}">
              <a16:creationId xmlns:a16="http://schemas.microsoft.com/office/drawing/2014/main" id="{CAD5774C-7E0E-496C-43D8-600CEF2D11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2" name="Google Shape;1012;ge9308cf4da_0_1906:notes">
            <a:extLst>
              <a:ext uri="{FF2B5EF4-FFF2-40B4-BE49-F238E27FC236}">
                <a16:creationId xmlns:a16="http://schemas.microsoft.com/office/drawing/2014/main" id="{F75ABB5C-7B79-9537-0D50-20824ED3C10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3" name="Google Shape;1013;ge9308cf4da_0_1906:notes">
            <a:extLst>
              <a:ext uri="{FF2B5EF4-FFF2-40B4-BE49-F238E27FC236}">
                <a16:creationId xmlns:a16="http://schemas.microsoft.com/office/drawing/2014/main" id="{B1667390-FEA9-5FAA-4DE8-86952598A5E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142009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1">
          <a:extLst>
            <a:ext uri="{FF2B5EF4-FFF2-40B4-BE49-F238E27FC236}">
              <a16:creationId xmlns:a16="http://schemas.microsoft.com/office/drawing/2014/main" id="{C10A0096-6CAD-75F0-7D9C-61C6ACCA79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2" name="Google Shape;1012;ge9308cf4da_0_1906:notes">
            <a:extLst>
              <a:ext uri="{FF2B5EF4-FFF2-40B4-BE49-F238E27FC236}">
                <a16:creationId xmlns:a16="http://schemas.microsoft.com/office/drawing/2014/main" id="{DBDCBDA6-540B-4DCF-17D9-A9B4EF76485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3" name="Google Shape;1013;ge9308cf4da_0_1906:notes">
            <a:extLst>
              <a:ext uri="{FF2B5EF4-FFF2-40B4-BE49-F238E27FC236}">
                <a16:creationId xmlns:a16="http://schemas.microsoft.com/office/drawing/2014/main" id="{B6D9BE85-3663-9CDF-5088-D0BFBF5A6E9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427739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1">
          <a:extLst>
            <a:ext uri="{FF2B5EF4-FFF2-40B4-BE49-F238E27FC236}">
              <a16:creationId xmlns:a16="http://schemas.microsoft.com/office/drawing/2014/main" id="{373CFB3E-B7BF-A53A-7148-3E0C1471D9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2" name="Google Shape;1012;ge9308cf4da_0_1906:notes">
            <a:extLst>
              <a:ext uri="{FF2B5EF4-FFF2-40B4-BE49-F238E27FC236}">
                <a16:creationId xmlns:a16="http://schemas.microsoft.com/office/drawing/2014/main" id="{F2A6E3C0-169A-49E5-7BAC-5EAE8F6019E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3" name="Google Shape;1013;ge9308cf4da_0_1906:notes">
            <a:extLst>
              <a:ext uri="{FF2B5EF4-FFF2-40B4-BE49-F238E27FC236}">
                <a16:creationId xmlns:a16="http://schemas.microsoft.com/office/drawing/2014/main" id="{58070ECD-30AE-37FF-32BE-242DA95D0E2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447009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1">
          <a:extLst>
            <a:ext uri="{FF2B5EF4-FFF2-40B4-BE49-F238E27FC236}">
              <a16:creationId xmlns:a16="http://schemas.microsoft.com/office/drawing/2014/main" id="{8A4426D7-F227-08C1-1AB1-3253037F57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2" name="Google Shape;1012;ge9308cf4da_0_1906:notes">
            <a:extLst>
              <a:ext uri="{FF2B5EF4-FFF2-40B4-BE49-F238E27FC236}">
                <a16:creationId xmlns:a16="http://schemas.microsoft.com/office/drawing/2014/main" id="{0A761DE0-25FD-3FCC-B8FB-57B4B4B1F5F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3" name="Google Shape;1013;ge9308cf4da_0_1906:notes">
            <a:extLst>
              <a:ext uri="{FF2B5EF4-FFF2-40B4-BE49-F238E27FC236}">
                <a16:creationId xmlns:a16="http://schemas.microsoft.com/office/drawing/2014/main" id="{F8DD3160-9BD3-9858-9F1F-D63C3D50DA4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281742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1">
          <a:extLst>
            <a:ext uri="{FF2B5EF4-FFF2-40B4-BE49-F238E27FC236}">
              <a16:creationId xmlns:a16="http://schemas.microsoft.com/office/drawing/2014/main" id="{503632D6-A8AE-96AD-4E0A-DD2B3E723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2" name="Google Shape;1012;ge9308cf4da_0_1906:notes">
            <a:extLst>
              <a:ext uri="{FF2B5EF4-FFF2-40B4-BE49-F238E27FC236}">
                <a16:creationId xmlns:a16="http://schemas.microsoft.com/office/drawing/2014/main" id="{15AF460D-9DC2-ECE5-D6BB-A3CC4A492AE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3" name="Google Shape;1013;ge9308cf4da_0_1906:notes">
            <a:extLst>
              <a:ext uri="{FF2B5EF4-FFF2-40B4-BE49-F238E27FC236}">
                <a16:creationId xmlns:a16="http://schemas.microsoft.com/office/drawing/2014/main" id="{FA2F6994-8F2C-6A4C-345F-539BCED4AE1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870974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1">
          <a:extLst>
            <a:ext uri="{FF2B5EF4-FFF2-40B4-BE49-F238E27FC236}">
              <a16:creationId xmlns:a16="http://schemas.microsoft.com/office/drawing/2014/main" id="{E0DE069B-C1C4-983E-E26D-93C3D23C91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2" name="Google Shape;1012;ge9308cf4da_0_1906:notes">
            <a:extLst>
              <a:ext uri="{FF2B5EF4-FFF2-40B4-BE49-F238E27FC236}">
                <a16:creationId xmlns:a16="http://schemas.microsoft.com/office/drawing/2014/main" id="{B0289017-017D-E021-0D6D-0652EA1712D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3" name="Google Shape;1013;ge9308cf4da_0_1906:notes">
            <a:extLst>
              <a:ext uri="{FF2B5EF4-FFF2-40B4-BE49-F238E27FC236}">
                <a16:creationId xmlns:a16="http://schemas.microsoft.com/office/drawing/2014/main" id="{A894AB61-09BE-58DD-D4EC-56DE46E1B0A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262975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1">
          <a:extLst>
            <a:ext uri="{FF2B5EF4-FFF2-40B4-BE49-F238E27FC236}">
              <a16:creationId xmlns:a16="http://schemas.microsoft.com/office/drawing/2014/main" id="{7CB39812-072F-F214-C12C-15245E8C0E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2" name="Google Shape;1012;ge9308cf4da_0_1906:notes">
            <a:extLst>
              <a:ext uri="{FF2B5EF4-FFF2-40B4-BE49-F238E27FC236}">
                <a16:creationId xmlns:a16="http://schemas.microsoft.com/office/drawing/2014/main" id="{8284BF62-039F-DA83-CA89-29C58469CD7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3" name="Google Shape;1013;ge9308cf4da_0_1906:notes">
            <a:extLst>
              <a:ext uri="{FF2B5EF4-FFF2-40B4-BE49-F238E27FC236}">
                <a16:creationId xmlns:a16="http://schemas.microsoft.com/office/drawing/2014/main" id="{77973FB6-4294-BA5F-6D5D-42B53BBEA01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RCTs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Used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Cochrane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RoB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2.0 tool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observational studies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Used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ROBINS-I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tool.</a:t>
            </a:r>
          </a:p>
          <a:p>
            <a:endParaRPr lang="en-US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“Most studies showed low to moderate risk across key domains. However, bias in selection and randomization was a concern in several studies.”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9522894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1">
                    <a:lumMod val="50000"/>
                  </a:schemeClr>
                </a:solidFill>
              </a:rPr>
              <a:t>🔍</a:t>
            </a:r>
            <a:r>
              <a:rPr lang="en-US" b="1" dirty="0">
                <a:solidFill>
                  <a:schemeClr val="tx1">
                    <a:lumMod val="50000"/>
                  </a:schemeClr>
                </a:solidFill>
              </a:rPr>
              <a:t>Only 4 of 10 eligible studies</a:t>
            </a:r>
            <a:r>
              <a:rPr lang="en-US" dirty="0">
                <a:solidFill>
                  <a:schemeClr val="tx1">
                    <a:lumMod val="50000"/>
                  </a:schemeClr>
                </a:solidFill>
              </a:rPr>
              <a:t> were included due to: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50000"/>
                  </a:schemeClr>
                </a:solidFill>
              </a:rPr>
              <a:t>Use of </a:t>
            </a:r>
            <a:r>
              <a:rPr lang="en-US" b="1" dirty="0">
                <a:solidFill>
                  <a:schemeClr val="tx1">
                    <a:lumMod val="50000"/>
                  </a:schemeClr>
                </a:solidFill>
              </a:rPr>
              <a:t>comparable outcome measures</a:t>
            </a:r>
            <a:endParaRPr lang="en-US" dirty="0">
              <a:solidFill>
                <a:schemeClr val="tx1">
                  <a:lumMod val="50000"/>
                </a:schemeClr>
              </a:solidFill>
            </a:endParaRP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50000"/>
                  </a:schemeClr>
                </a:solidFill>
              </a:rPr>
              <a:t>Availability of </a:t>
            </a:r>
            <a:r>
              <a:rPr lang="en-US" b="1" dirty="0">
                <a:solidFill>
                  <a:schemeClr val="tx1">
                    <a:lumMod val="50000"/>
                  </a:schemeClr>
                </a:solidFill>
              </a:rPr>
              <a:t>pre-post data</a:t>
            </a:r>
            <a:endParaRPr lang="en-US" dirty="0">
              <a:solidFill>
                <a:schemeClr val="tx1">
                  <a:lumMod val="50000"/>
                </a:schemeClr>
              </a:solidFill>
            </a:endParaRP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50000"/>
                  </a:schemeClr>
                </a:solidFill>
              </a:rPr>
              <a:t>Sufficient statistical detail (mean, SD, or CI)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811433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386125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B879E7-374D-7ECA-81AC-D3956E260B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9E65748-DEE7-F8E5-0AF8-B24067DC66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7A8BD0C-522C-9D39-4645-88F3528F14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red dashed line represents the mean effect size.</a:t>
            </a:r>
          </a:p>
          <a:p>
            <a:r>
              <a:rPr lang="en-US" dirty="0"/>
              <a:t>The two black dashed lines form the expected 95% confidence region (a funnel shape).</a:t>
            </a:r>
          </a:p>
          <a:p>
            <a:r>
              <a:rPr lang="en-US" dirty="0"/>
              <a:t>If the studies are symmetrically distributed within this funnel, publication bias is less likely.</a:t>
            </a:r>
          </a:p>
          <a:p>
            <a:r>
              <a:rPr lang="en-US" dirty="0"/>
              <a:t>If the plot is asymmetrical (e.g., missing studies on one side), this may indicate possible bias.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95714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C100AD-A798-68B6-D11B-B4CC5981E9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8D33742-7238-DCA6-C783-D6D85E003E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967698-75D4-1351-10A6-99A94E68FD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red dashed line represents the mean effect size.</a:t>
            </a:r>
          </a:p>
          <a:p>
            <a:r>
              <a:rPr lang="en-US" dirty="0"/>
              <a:t>The two black dashed lines form the expected 95% confidence region (a funnel shape).</a:t>
            </a:r>
          </a:p>
          <a:p>
            <a:r>
              <a:rPr lang="en-US" dirty="0"/>
              <a:t>If the studies are symmetrically distributed within this funnel, publication bias is less likely.</a:t>
            </a:r>
          </a:p>
          <a:p>
            <a:r>
              <a:rPr lang="en-US" dirty="0"/>
              <a:t>If the plot is asymmetrical (e.g., missing studies on one side), this may indicate possible bias.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595183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9FAD07-2742-CF25-F365-9EFD0CF79F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931621D-74D8-80FD-4157-B7099B2BA6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8A82A42-F015-43CF-738D-82AAF7F6A4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red dashed line represents the mean effect size.</a:t>
            </a:r>
          </a:p>
          <a:p>
            <a:r>
              <a:rPr lang="en-US" dirty="0"/>
              <a:t>The two black dashed lines form the expected 95% confidence region (a funnel shape).</a:t>
            </a:r>
          </a:p>
          <a:p>
            <a:r>
              <a:rPr lang="en-US" dirty="0"/>
              <a:t>If the studies are symmetrically distributed within this funnel, publication bias is less likely.</a:t>
            </a:r>
          </a:p>
          <a:p>
            <a:r>
              <a:rPr lang="en-US" dirty="0"/>
              <a:t>If the plot is asymmetrical (e.g., missing studies on one side), this may indicate possible bias.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327485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FAA739-9F64-3A4A-68EE-C200EF619E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1401D6A-80DF-D8BF-5F0A-D38FFEBCB2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AB7CA86-6371-5F03-136C-E2ECAE3F95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red dashed line represents the mean effect size.</a:t>
            </a:r>
          </a:p>
          <a:p>
            <a:r>
              <a:rPr lang="en-US" dirty="0"/>
              <a:t>The two black dashed lines form the expected 95% confidence region (a funnel shape).</a:t>
            </a:r>
          </a:p>
          <a:p>
            <a:r>
              <a:rPr lang="en-US" dirty="0"/>
              <a:t>If the studies are symmetrically distributed within this funnel, publication bias is less likely.</a:t>
            </a:r>
          </a:p>
          <a:p>
            <a:r>
              <a:rPr lang="en-US" dirty="0"/>
              <a:t>If the plot is asymmetrical (e.g., missing studies on one side), this may indicate possible bias.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73453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 rot="-4737988">
            <a:off x="-19373" y="-4371742"/>
            <a:ext cx="5176531" cy="6420306"/>
            <a:chOff x="5882120" y="-127202"/>
            <a:chExt cx="5176085" cy="6419752"/>
          </a:xfrm>
        </p:grpSpPr>
        <p:sp>
          <p:nvSpPr>
            <p:cNvPr id="10" name="Google Shape;10;p2"/>
            <p:cNvSpPr/>
            <p:nvPr/>
          </p:nvSpPr>
          <p:spPr>
            <a:xfrm rot="-470454">
              <a:off x="6675046" y="391382"/>
              <a:ext cx="1364100" cy="5835399"/>
            </a:xfrm>
            <a:custGeom>
              <a:avLst/>
              <a:gdLst/>
              <a:ahLst/>
              <a:cxnLst/>
              <a:rect l="l" t="t" r="r" b="b"/>
              <a:pathLst>
                <a:path w="2966" h="12688" extrusionOk="0">
                  <a:moveTo>
                    <a:pt x="759" y="0"/>
                  </a:moveTo>
                  <a:cubicBezTo>
                    <a:pt x="939" y="998"/>
                    <a:pt x="889" y="2037"/>
                    <a:pt x="739" y="3045"/>
                  </a:cubicBezTo>
                  <a:cubicBezTo>
                    <a:pt x="550" y="4393"/>
                    <a:pt x="220" y="5720"/>
                    <a:pt x="111" y="7068"/>
                  </a:cubicBezTo>
                  <a:cubicBezTo>
                    <a:pt x="1" y="8426"/>
                    <a:pt x="151" y="9843"/>
                    <a:pt x="850" y="11001"/>
                  </a:cubicBezTo>
                  <a:cubicBezTo>
                    <a:pt x="1329" y="11789"/>
                    <a:pt x="2097" y="12428"/>
                    <a:pt x="2966" y="12688"/>
                  </a:cubicBezTo>
                  <a:lnTo>
                    <a:pt x="2966" y="0"/>
                  </a:lnTo>
                  <a:close/>
                </a:path>
              </a:pathLst>
            </a:custGeom>
            <a:gradFill>
              <a:gsLst>
                <a:gs pos="0">
                  <a:srgbClr val="E5ECEF"/>
                </a:gs>
                <a:gs pos="28000">
                  <a:srgbClr val="CBEFF2"/>
                </a:gs>
                <a:gs pos="66000">
                  <a:srgbClr val="77B8F7"/>
                </a:gs>
                <a:gs pos="100000">
                  <a:srgbClr val="0885FF"/>
                </a:gs>
              </a:gsLst>
              <a:lin ang="8100019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2"/>
            <p:cNvSpPr/>
            <p:nvPr/>
          </p:nvSpPr>
          <p:spPr>
            <a:xfrm rot="608394">
              <a:off x="6831214" y="-40148"/>
              <a:ext cx="1494808" cy="5701834"/>
            </a:xfrm>
            <a:custGeom>
              <a:avLst/>
              <a:gdLst/>
              <a:ahLst/>
              <a:cxnLst/>
              <a:rect l="l" t="t" r="r" b="b"/>
              <a:pathLst>
                <a:path w="5221" h="19916" extrusionOk="0">
                  <a:moveTo>
                    <a:pt x="1168" y="0"/>
                  </a:moveTo>
                  <a:cubicBezTo>
                    <a:pt x="449" y="1278"/>
                    <a:pt x="749" y="2885"/>
                    <a:pt x="1328" y="4233"/>
                  </a:cubicBezTo>
                  <a:cubicBezTo>
                    <a:pt x="1591" y="4842"/>
                    <a:pt x="1903" y="5439"/>
                    <a:pt x="2185" y="6046"/>
                  </a:cubicBezTo>
                  <a:lnTo>
                    <a:pt x="2185" y="6046"/>
                  </a:lnTo>
                  <a:cubicBezTo>
                    <a:pt x="2448" y="5585"/>
                    <a:pt x="2671" y="5107"/>
                    <a:pt x="2805" y="4592"/>
                  </a:cubicBezTo>
                  <a:cubicBezTo>
                    <a:pt x="3235" y="2925"/>
                    <a:pt x="2556" y="1018"/>
                    <a:pt x="1168" y="0"/>
                  </a:cubicBezTo>
                  <a:close/>
                  <a:moveTo>
                    <a:pt x="2185" y="6046"/>
                  </a:moveTo>
                  <a:cubicBezTo>
                    <a:pt x="1882" y="6576"/>
                    <a:pt x="1525" y="7083"/>
                    <a:pt x="1188" y="7597"/>
                  </a:cubicBezTo>
                  <a:cubicBezTo>
                    <a:pt x="569" y="8555"/>
                    <a:pt x="0" y="9623"/>
                    <a:pt x="30" y="10771"/>
                  </a:cubicBezTo>
                  <a:cubicBezTo>
                    <a:pt x="60" y="11969"/>
                    <a:pt x="759" y="13047"/>
                    <a:pt x="1578" y="13936"/>
                  </a:cubicBezTo>
                  <a:cubicBezTo>
                    <a:pt x="1872" y="14260"/>
                    <a:pt x="2186" y="14566"/>
                    <a:pt x="2499" y="14872"/>
                  </a:cubicBezTo>
                  <a:lnTo>
                    <a:pt x="2499" y="14872"/>
                  </a:lnTo>
                  <a:cubicBezTo>
                    <a:pt x="2426" y="14393"/>
                    <a:pt x="2404" y="13907"/>
                    <a:pt x="2446" y="13417"/>
                  </a:cubicBezTo>
                  <a:cubicBezTo>
                    <a:pt x="2596" y="11709"/>
                    <a:pt x="3184" y="10003"/>
                    <a:pt x="2935" y="8295"/>
                  </a:cubicBezTo>
                  <a:cubicBezTo>
                    <a:pt x="2816" y="7508"/>
                    <a:pt x="2521" y="6770"/>
                    <a:pt x="2185" y="6046"/>
                  </a:cubicBezTo>
                  <a:close/>
                  <a:moveTo>
                    <a:pt x="2499" y="14872"/>
                  </a:moveTo>
                  <a:cubicBezTo>
                    <a:pt x="2777" y="16689"/>
                    <a:pt x="3794" y="18415"/>
                    <a:pt x="4892" y="19915"/>
                  </a:cubicBezTo>
                  <a:cubicBezTo>
                    <a:pt x="5221" y="18768"/>
                    <a:pt x="4762" y="17510"/>
                    <a:pt x="4043" y="16551"/>
                  </a:cubicBezTo>
                  <a:cubicBezTo>
                    <a:pt x="3593" y="15936"/>
                    <a:pt x="3046" y="15405"/>
                    <a:pt x="2499" y="14872"/>
                  </a:cubicBezTo>
                  <a:close/>
                </a:path>
              </a:pathLst>
            </a:custGeom>
            <a:solidFill>
              <a:srgbClr val="4BB2FF">
                <a:alpha val="513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 rot="-1818254">
              <a:off x="6890410" y="644991"/>
              <a:ext cx="3159504" cy="4852054"/>
            </a:xfrm>
            <a:custGeom>
              <a:avLst/>
              <a:gdLst/>
              <a:ahLst/>
              <a:cxnLst/>
              <a:rect l="l" t="t" r="r" b="b"/>
              <a:pathLst>
                <a:path w="10962" h="18046" extrusionOk="0">
                  <a:moveTo>
                    <a:pt x="7546" y="0"/>
                  </a:moveTo>
                  <a:cubicBezTo>
                    <a:pt x="6984" y="0"/>
                    <a:pt x="6423" y="92"/>
                    <a:pt x="5921" y="256"/>
                  </a:cubicBezTo>
                  <a:cubicBezTo>
                    <a:pt x="4404" y="755"/>
                    <a:pt x="3146" y="1924"/>
                    <a:pt x="2307" y="3291"/>
                  </a:cubicBezTo>
                  <a:cubicBezTo>
                    <a:pt x="1469" y="4649"/>
                    <a:pt x="999" y="6216"/>
                    <a:pt x="690" y="7794"/>
                  </a:cubicBezTo>
                  <a:cubicBezTo>
                    <a:pt x="21" y="11168"/>
                    <a:pt x="1" y="14671"/>
                    <a:pt x="710" y="18045"/>
                  </a:cubicBezTo>
                  <a:cubicBezTo>
                    <a:pt x="1059" y="16618"/>
                    <a:pt x="1409" y="15190"/>
                    <a:pt x="1898" y="13813"/>
                  </a:cubicBezTo>
                  <a:cubicBezTo>
                    <a:pt x="2407" y="12386"/>
                    <a:pt x="3076" y="11028"/>
                    <a:pt x="3845" y="9720"/>
                  </a:cubicBezTo>
                  <a:cubicBezTo>
                    <a:pt x="5222" y="7394"/>
                    <a:pt x="6919" y="5268"/>
                    <a:pt x="8686" y="3231"/>
                  </a:cubicBezTo>
                  <a:cubicBezTo>
                    <a:pt x="9305" y="2523"/>
                    <a:pt x="10962" y="1274"/>
                    <a:pt x="9624" y="506"/>
                  </a:cubicBezTo>
                  <a:cubicBezTo>
                    <a:pt x="9014" y="156"/>
                    <a:pt x="8279" y="0"/>
                    <a:pt x="7546" y="0"/>
                  </a:cubicBezTo>
                  <a:close/>
                </a:path>
              </a:pathLst>
            </a:custGeom>
            <a:solidFill>
              <a:srgbClr val="CBEFF2">
                <a:alpha val="513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" name="Google Shape;13;p2"/>
          <p:cNvGrpSpPr/>
          <p:nvPr/>
        </p:nvGrpSpPr>
        <p:grpSpPr>
          <a:xfrm rot="2475897">
            <a:off x="2119365" y="207962"/>
            <a:ext cx="7676722" cy="8293912"/>
            <a:chOff x="3514023" y="-902672"/>
            <a:chExt cx="6659371" cy="7194769"/>
          </a:xfrm>
        </p:grpSpPr>
        <p:sp>
          <p:nvSpPr>
            <p:cNvPr id="14" name="Google Shape;14;p2"/>
            <p:cNvSpPr/>
            <p:nvPr/>
          </p:nvSpPr>
          <p:spPr>
            <a:xfrm rot="141446">
              <a:off x="5041001" y="1275850"/>
              <a:ext cx="3010768" cy="4956421"/>
            </a:xfrm>
            <a:custGeom>
              <a:avLst/>
              <a:gdLst/>
              <a:ahLst/>
              <a:cxnLst/>
              <a:rect l="l" t="t" r="r" b="b"/>
              <a:pathLst>
                <a:path w="10962" h="18046" extrusionOk="0">
                  <a:moveTo>
                    <a:pt x="7546" y="0"/>
                  </a:moveTo>
                  <a:cubicBezTo>
                    <a:pt x="6984" y="0"/>
                    <a:pt x="6423" y="92"/>
                    <a:pt x="5921" y="256"/>
                  </a:cubicBezTo>
                  <a:cubicBezTo>
                    <a:pt x="4404" y="755"/>
                    <a:pt x="3146" y="1924"/>
                    <a:pt x="2307" y="3291"/>
                  </a:cubicBezTo>
                  <a:cubicBezTo>
                    <a:pt x="1469" y="4649"/>
                    <a:pt x="999" y="6216"/>
                    <a:pt x="690" y="7794"/>
                  </a:cubicBezTo>
                  <a:cubicBezTo>
                    <a:pt x="21" y="11168"/>
                    <a:pt x="1" y="14671"/>
                    <a:pt x="710" y="18045"/>
                  </a:cubicBezTo>
                  <a:cubicBezTo>
                    <a:pt x="1059" y="16618"/>
                    <a:pt x="1409" y="15190"/>
                    <a:pt x="1898" y="13813"/>
                  </a:cubicBezTo>
                  <a:cubicBezTo>
                    <a:pt x="2407" y="12386"/>
                    <a:pt x="3076" y="11028"/>
                    <a:pt x="3845" y="9720"/>
                  </a:cubicBezTo>
                  <a:cubicBezTo>
                    <a:pt x="5222" y="7394"/>
                    <a:pt x="6919" y="5268"/>
                    <a:pt x="8686" y="3231"/>
                  </a:cubicBezTo>
                  <a:cubicBezTo>
                    <a:pt x="9305" y="2523"/>
                    <a:pt x="10962" y="1274"/>
                    <a:pt x="9624" y="506"/>
                  </a:cubicBezTo>
                  <a:cubicBezTo>
                    <a:pt x="9014" y="156"/>
                    <a:pt x="8279" y="0"/>
                    <a:pt x="7546" y="0"/>
                  </a:cubicBezTo>
                  <a:close/>
                </a:path>
              </a:pathLst>
            </a:custGeom>
            <a:solidFill>
              <a:srgbClr val="4BB2FF">
                <a:alpha val="513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rot="2691862">
              <a:off x="5443365" y="-879667"/>
              <a:ext cx="2800688" cy="6626168"/>
            </a:xfrm>
            <a:custGeom>
              <a:avLst/>
              <a:gdLst/>
              <a:ahLst/>
              <a:cxnLst/>
              <a:rect l="l" t="t" r="r" b="b"/>
              <a:pathLst>
                <a:path w="8207" h="19417" extrusionOk="0">
                  <a:moveTo>
                    <a:pt x="3175" y="0"/>
                  </a:moveTo>
                  <a:cubicBezTo>
                    <a:pt x="3045" y="939"/>
                    <a:pt x="2676" y="1847"/>
                    <a:pt x="2246" y="2705"/>
                  </a:cubicBezTo>
                  <a:cubicBezTo>
                    <a:pt x="1677" y="3834"/>
                    <a:pt x="999" y="4912"/>
                    <a:pt x="569" y="6099"/>
                  </a:cubicBezTo>
                  <a:cubicBezTo>
                    <a:pt x="150" y="7297"/>
                    <a:pt x="0" y="8655"/>
                    <a:pt x="519" y="9803"/>
                  </a:cubicBezTo>
                  <a:cubicBezTo>
                    <a:pt x="1068" y="11041"/>
                    <a:pt x="2266" y="11840"/>
                    <a:pt x="3224" y="12788"/>
                  </a:cubicBezTo>
                  <a:cubicBezTo>
                    <a:pt x="4972" y="14525"/>
                    <a:pt x="6000" y="16960"/>
                    <a:pt x="6090" y="19416"/>
                  </a:cubicBezTo>
                  <a:lnTo>
                    <a:pt x="8206" y="19416"/>
                  </a:lnTo>
                  <a:lnTo>
                    <a:pt x="8206" y="0"/>
                  </a:lnTo>
                  <a:close/>
                </a:path>
              </a:pathLst>
            </a:custGeom>
            <a:gradFill>
              <a:gsLst>
                <a:gs pos="0">
                  <a:srgbClr val="E5ECEF"/>
                </a:gs>
                <a:gs pos="28000">
                  <a:srgbClr val="CBEFF2"/>
                </a:gs>
                <a:gs pos="66000">
                  <a:srgbClr val="77B8F7"/>
                </a:gs>
                <a:gs pos="100000">
                  <a:srgbClr val="0885FF"/>
                </a:gs>
              </a:gsLst>
              <a:lin ang="8100019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 rot="2360619">
              <a:off x="6074982" y="-382184"/>
              <a:ext cx="1450234" cy="5531837"/>
            </a:xfrm>
            <a:custGeom>
              <a:avLst/>
              <a:gdLst/>
              <a:ahLst/>
              <a:cxnLst/>
              <a:rect l="l" t="t" r="r" b="b"/>
              <a:pathLst>
                <a:path w="5221" h="19916" extrusionOk="0">
                  <a:moveTo>
                    <a:pt x="1168" y="0"/>
                  </a:moveTo>
                  <a:cubicBezTo>
                    <a:pt x="449" y="1278"/>
                    <a:pt x="749" y="2885"/>
                    <a:pt x="1328" y="4233"/>
                  </a:cubicBezTo>
                  <a:cubicBezTo>
                    <a:pt x="1591" y="4842"/>
                    <a:pt x="1903" y="5439"/>
                    <a:pt x="2185" y="6046"/>
                  </a:cubicBezTo>
                  <a:lnTo>
                    <a:pt x="2185" y="6046"/>
                  </a:lnTo>
                  <a:cubicBezTo>
                    <a:pt x="2448" y="5585"/>
                    <a:pt x="2671" y="5107"/>
                    <a:pt x="2805" y="4592"/>
                  </a:cubicBezTo>
                  <a:cubicBezTo>
                    <a:pt x="3235" y="2925"/>
                    <a:pt x="2556" y="1018"/>
                    <a:pt x="1168" y="0"/>
                  </a:cubicBezTo>
                  <a:close/>
                  <a:moveTo>
                    <a:pt x="2185" y="6046"/>
                  </a:moveTo>
                  <a:cubicBezTo>
                    <a:pt x="1882" y="6576"/>
                    <a:pt x="1525" y="7083"/>
                    <a:pt x="1188" y="7597"/>
                  </a:cubicBezTo>
                  <a:cubicBezTo>
                    <a:pt x="569" y="8555"/>
                    <a:pt x="0" y="9623"/>
                    <a:pt x="30" y="10771"/>
                  </a:cubicBezTo>
                  <a:cubicBezTo>
                    <a:pt x="60" y="11969"/>
                    <a:pt x="759" y="13047"/>
                    <a:pt x="1578" y="13936"/>
                  </a:cubicBezTo>
                  <a:cubicBezTo>
                    <a:pt x="1872" y="14260"/>
                    <a:pt x="2186" y="14566"/>
                    <a:pt x="2499" y="14872"/>
                  </a:cubicBezTo>
                  <a:lnTo>
                    <a:pt x="2499" y="14872"/>
                  </a:lnTo>
                  <a:cubicBezTo>
                    <a:pt x="2426" y="14393"/>
                    <a:pt x="2404" y="13907"/>
                    <a:pt x="2446" y="13417"/>
                  </a:cubicBezTo>
                  <a:cubicBezTo>
                    <a:pt x="2596" y="11709"/>
                    <a:pt x="3184" y="10003"/>
                    <a:pt x="2935" y="8295"/>
                  </a:cubicBezTo>
                  <a:cubicBezTo>
                    <a:pt x="2816" y="7508"/>
                    <a:pt x="2521" y="6770"/>
                    <a:pt x="2185" y="6046"/>
                  </a:cubicBezTo>
                  <a:close/>
                  <a:moveTo>
                    <a:pt x="2499" y="14872"/>
                  </a:moveTo>
                  <a:cubicBezTo>
                    <a:pt x="2777" y="16689"/>
                    <a:pt x="3794" y="18415"/>
                    <a:pt x="4892" y="19915"/>
                  </a:cubicBezTo>
                  <a:cubicBezTo>
                    <a:pt x="5221" y="18768"/>
                    <a:pt x="4762" y="17510"/>
                    <a:pt x="4043" y="16551"/>
                  </a:cubicBezTo>
                  <a:cubicBezTo>
                    <a:pt x="3593" y="15936"/>
                    <a:pt x="3046" y="15405"/>
                    <a:pt x="2499" y="14872"/>
                  </a:cubicBezTo>
                  <a:close/>
                </a:path>
              </a:pathLst>
            </a:custGeom>
            <a:solidFill>
              <a:srgbClr val="CBEFF2">
                <a:alpha val="513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" name="Google Shape;17;p2"/>
          <p:cNvSpPr txBox="1">
            <a:spLocks noGrp="1"/>
          </p:cNvSpPr>
          <p:nvPr>
            <p:ph type="ctrTitle"/>
          </p:nvPr>
        </p:nvSpPr>
        <p:spPr>
          <a:xfrm>
            <a:off x="715100" y="924550"/>
            <a:ext cx="5041800" cy="138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4800"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ubTitle" idx="1"/>
          </p:nvPr>
        </p:nvSpPr>
        <p:spPr>
          <a:xfrm>
            <a:off x="715100" y="2540413"/>
            <a:ext cx="4359000" cy="409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oogle Shape;33;p4"/>
          <p:cNvGrpSpPr/>
          <p:nvPr/>
        </p:nvGrpSpPr>
        <p:grpSpPr>
          <a:xfrm rot="5400000">
            <a:off x="6979975" y="-1534266"/>
            <a:ext cx="2319307" cy="4138533"/>
            <a:chOff x="-358775" y="-1557516"/>
            <a:chExt cx="2319307" cy="4138533"/>
          </a:xfrm>
        </p:grpSpPr>
        <p:sp>
          <p:nvSpPr>
            <p:cNvPr id="34" name="Google Shape;34;p4"/>
            <p:cNvSpPr/>
            <p:nvPr/>
          </p:nvSpPr>
          <p:spPr>
            <a:xfrm>
              <a:off x="-187225" y="-1557516"/>
              <a:ext cx="2147757" cy="3535708"/>
            </a:xfrm>
            <a:custGeom>
              <a:avLst/>
              <a:gdLst/>
              <a:ahLst/>
              <a:cxnLst/>
              <a:rect l="l" t="t" r="r" b="b"/>
              <a:pathLst>
                <a:path w="10962" h="18046" extrusionOk="0">
                  <a:moveTo>
                    <a:pt x="7546" y="0"/>
                  </a:moveTo>
                  <a:cubicBezTo>
                    <a:pt x="6984" y="0"/>
                    <a:pt x="6423" y="92"/>
                    <a:pt x="5921" y="256"/>
                  </a:cubicBezTo>
                  <a:cubicBezTo>
                    <a:pt x="4404" y="755"/>
                    <a:pt x="3146" y="1924"/>
                    <a:pt x="2307" y="3291"/>
                  </a:cubicBezTo>
                  <a:cubicBezTo>
                    <a:pt x="1469" y="4649"/>
                    <a:pt x="999" y="6216"/>
                    <a:pt x="690" y="7794"/>
                  </a:cubicBezTo>
                  <a:cubicBezTo>
                    <a:pt x="21" y="11168"/>
                    <a:pt x="1" y="14671"/>
                    <a:pt x="710" y="18045"/>
                  </a:cubicBezTo>
                  <a:cubicBezTo>
                    <a:pt x="1059" y="16618"/>
                    <a:pt x="1409" y="15190"/>
                    <a:pt x="1898" y="13813"/>
                  </a:cubicBezTo>
                  <a:cubicBezTo>
                    <a:pt x="2407" y="12386"/>
                    <a:pt x="3076" y="11028"/>
                    <a:pt x="3845" y="9720"/>
                  </a:cubicBezTo>
                  <a:cubicBezTo>
                    <a:pt x="5222" y="7394"/>
                    <a:pt x="6919" y="5268"/>
                    <a:pt x="8686" y="3231"/>
                  </a:cubicBezTo>
                  <a:cubicBezTo>
                    <a:pt x="9305" y="2523"/>
                    <a:pt x="10962" y="1274"/>
                    <a:pt x="9624" y="506"/>
                  </a:cubicBezTo>
                  <a:cubicBezTo>
                    <a:pt x="9014" y="156"/>
                    <a:pt x="8279" y="0"/>
                    <a:pt x="7546" y="0"/>
                  </a:cubicBez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28000">
                  <a:schemeClr val="lt2"/>
                </a:gs>
                <a:gs pos="66000">
                  <a:schemeClr val="accent2"/>
                </a:gs>
                <a:gs pos="100000">
                  <a:schemeClr val="accent4"/>
                </a:gs>
              </a:gsLst>
              <a:lin ang="8100019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4"/>
            <p:cNvSpPr/>
            <p:nvPr/>
          </p:nvSpPr>
          <p:spPr>
            <a:xfrm>
              <a:off x="-358775" y="-954691"/>
              <a:ext cx="2147757" cy="3535708"/>
            </a:xfrm>
            <a:custGeom>
              <a:avLst/>
              <a:gdLst/>
              <a:ahLst/>
              <a:cxnLst/>
              <a:rect l="l" t="t" r="r" b="b"/>
              <a:pathLst>
                <a:path w="10962" h="18046" extrusionOk="0">
                  <a:moveTo>
                    <a:pt x="7546" y="0"/>
                  </a:moveTo>
                  <a:cubicBezTo>
                    <a:pt x="6984" y="0"/>
                    <a:pt x="6423" y="92"/>
                    <a:pt x="5921" y="256"/>
                  </a:cubicBezTo>
                  <a:cubicBezTo>
                    <a:pt x="4404" y="755"/>
                    <a:pt x="3146" y="1924"/>
                    <a:pt x="2307" y="3291"/>
                  </a:cubicBezTo>
                  <a:cubicBezTo>
                    <a:pt x="1469" y="4649"/>
                    <a:pt x="999" y="6216"/>
                    <a:pt x="690" y="7794"/>
                  </a:cubicBezTo>
                  <a:cubicBezTo>
                    <a:pt x="21" y="11168"/>
                    <a:pt x="1" y="14671"/>
                    <a:pt x="710" y="18045"/>
                  </a:cubicBezTo>
                  <a:cubicBezTo>
                    <a:pt x="1059" y="16618"/>
                    <a:pt x="1409" y="15190"/>
                    <a:pt x="1898" y="13813"/>
                  </a:cubicBezTo>
                  <a:cubicBezTo>
                    <a:pt x="2407" y="12386"/>
                    <a:pt x="3076" y="11028"/>
                    <a:pt x="3845" y="9720"/>
                  </a:cubicBezTo>
                  <a:cubicBezTo>
                    <a:pt x="5222" y="7394"/>
                    <a:pt x="6919" y="5268"/>
                    <a:pt x="8686" y="3231"/>
                  </a:cubicBezTo>
                  <a:cubicBezTo>
                    <a:pt x="9305" y="2523"/>
                    <a:pt x="10962" y="1274"/>
                    <a:pt x="9624" y="506"/>
                  </a:cubicBezTo>
                  <a:cubicBezTo>
                    <a:pt x="9014" y="156"/>
                    <a:pt x="8279" y="0"/>
                    <a:pt x="7546" y="0"/>
                  </a:cubicBezTo>
                  <a:close/>
                </a:path>
              </a:pathLst>
            </a:custGeom>
            <a:solidFill>
              <a:srgbClr val="BBE2FF">
                <a:alpha val="58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" name="Google Shape;36;p4"/>
          <p:cNvGrpSpPr/>
          <p:nvPr/>
        </p:nvGrpSpPr>
        <p:grpSpPr>
          <a:xfrm rot="-2907954" flipH="1">
            <a:off x="-1038485" y="3386475"/>
            <a:ext cx="2319427" cy="4138747"/>
            <a:chOff x="-358775" y="-1557516"/>
            <a:chExt cx="2319307" cy="4138533"/>
          </a:xfrm>
        </p:grpSpPr>
        <p:sp>
          <p:nvSpPr>
            <p:cNvPr id="37" name="Google Shape;37;p4"/>
            <p:cNvSpPr/>
            <p:nvPr/>
          </p:nvSpPr>
          <p:spPr>
            <a:xfrm>
              <a:off x="-187225" y="-1557516"/>
              <a:ext cx="2147757" cy="3535708"/>
            </a:xfrm>
            <a:custGeom>
              <a:avLst/>
              <a:gdLst/>
              <a:ahLst/>
              <a:cxnLst/>
              <a:rect l="l" t="t" r="r" b="b"/>
              <a:pathLst>
                <a:path w="10962" h="18046" extrusionOk="0">
                  <a:moveTo>
                    <a:pt x="7546" y="0"/>
                  </a:moveTo>
                  <a:cubicBezTo>
                    <a:pt x="6984" y="0"/>
                    <a:pt x="6423" y="92"/>
                    <a:pt x="5921" y="256"/>
                  </a:cubicBezTo>
                  <a:cubicBezTo>
                    <a:pt x="4404" y="755"/>
                    <a:pt x="3146" y="1924"/>
                    <a:pt x="2307" y="3291"/>
                  </a:cubicBezTo>
                  <a:cubicBezTo>
                    <a:pt x="1469" y="4649"/>
                    <a:pt x="999" y="6216"/>
                    <a:pt x="690" y="7794"/>
                  </a:cubicBezTo>
                  <a:cubicBezTo>
                    <a:pt x="21" y="11168"/>
                    <a:pt x="1" y="14671"/>
                    <a:pt x="710" y="18045"/>
                  </a:cubicBezTo>
                  <a:cubicBezTo>
                    <a:pt x="1059" y="16618"/>
                    <a:pt x="1409" y="15190"/>
                    <a:pt x="1898" y="13813"/>
                  </a:cubicBezTo>
                  <a:cubicBezTo>
                    <a:pt x="2407" y="12386"/>
                    <a:pt x="3076" y="11028"/>
                    <a:pt x="3845" y="9720"/>
                  </a:cubicBezTo>
                  <a:cubicBezTo>
                    <a:pt x="5222" y="7394"/>
                    <a:pt x="6919" y="5268"/>
                    <a:pt x="8686" y="3231"/>
                  </a:cubicBezTo>
                  <a:cubicBezTo>
                    <a:pt x="9305" y="2523"/>
                    <a:pt x="10962" y="1274"/>
                    <a:pt x="9624" y="506"/>
                  </a:cubicBezTo>
                  <a:cubicBezTo>
                    <a:pt x="9014" y="156"/>
                    <a:pt x="8279" y="0"/>
                    <a:pt x="7546" y="0"/>
                  </a:cubicBez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28000">
                  <a:schemeClr val="lt2"/>
                </a:gs>
                <a:gs pos="66000">
                  <a:schemeClr val="accent2"/>
                </a:gs>
                <a:gs pos="100000">
                  <a:schemeClr val="accent4"/>
                </a:gs>
              </a:gsLst>
              <a:lin ang="8100019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4"/>
            <p:cNvSpPr/>
            <p:nvPr/>
          </p:nvSpPr>
          <p:spPr>
            <a:xfrm>
              <a:off x="-358775" y="-954691"/>
              <a:ext cx="2147757" cy="3535708"/>
            </a:xfrm>
            <a:custGeom>
              <a:avLst/>
              <a:gdLst/>
              <a:ahLst/>
              <a:cxnLst/>
              <a:rect l="l" t="t" r="r" b="b"/>
              <a:pathLst>
                <a:path w="10962" h="18046" extrusionOk="0">
                  <a:moveTo>
                    <a:pt x="7546" y="0"/>
                  </a:moveTo>
                  <a:cubicBezTo>
                    <a:pt x="6984" y="0"/>
                    <a:pt x="6423" y="92"/>
                    <a:pt x="5921" y="256"/>
                  </a:cubicBezTo>
                  <a:cubicBezTo>
                    <a:pt x="4404" y="755"/>
                    <a:pt x="3146" y="1924"/>
                    <a:pt x="2307" y="3291"/>
                  </a:cubicBezTo>
                  <a:cubicBezTo>
                    <a:pt x="1469" y="4649"/>
                    <a:pt x="999" y="6216"/>
                    <a:pt x="690" y="7794"/>
                  </a:cubicBezTo>
                  <a:cubicBezTo>
                    <a:pt x="21" y="11168"/>
                    <a:pt x="1" y="14671"/>
                    <a:pt x="710" y="18045"/>
                  </a:cubicBezTo>
                  <a:cubicBezTo>
                    <a:pt x="1059" y="16618"/>
                    <a:pt x="1409" y="15190"/>
                    <a:pt x="1898" y="13813"/>
                  </a:cubicBezTo>
                  <a:cubicBezTo>
                    <a:pt x="2407" y="12386"/>
                    <a:pt x="3076" y="11028"/>
                    <a:pt x="3845" y="9720"/>
                  </a:cubicBezTo>
                  <a:cubicBezTo>
                    <a:pt x="5222" y="7394"/>
                    <a:pt x="6919" y="5268"/>
                    <a:pt x="8686" y="3231"/>
                  </a:cubicBezTo>
                  <a:cubicBezTo>
                    <a:pt x="9305" y="2523"/>
                    <a:pt x="10962" y="1274"/>
                    <a:pt x="9624" y="506"/>
                  </a:cubicBezTo>
                  <a:cubicBezTo>
                    <a:pt x="9014" y="156"/>
                    <a:pt x="8279" y="0"/>
                    <a:pt x="7546" y="0"/>
                  </a:cubicBezTo>
                  <a:close/>
                </a:path>
              </a:pathLst>
            </a:custGeom>
            <a:solidFill>
              <a:srgbClr val="BBE2FF">
                <a:alpha val="58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9" name="Google Shape;39;p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3000" b="0"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4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Barlow"/>
              <a:buAutoNum type="arabicPeriod"/>
              <a:defRPr sz="1200"/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alphaLcPeriod"/>
              <a:defRPr/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romanLcPeriod"/>
              <a:defRPr/>
            </a:lvl3pPr>
            <a:lvl4pPr marL="1828800" lvl="3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/>
            </a:lvl4pPr>
            <a:lvl5pPr marL="2286000" lvl="4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alphaLcPeriod"/>
              <a:defRPr/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romanLcPeriod"/>
              <a:defRPr/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/>
            </a:lvl7pPr>
            <a:lvl8pPr marL="3657600" lvl="7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alphaLcPeriod"/>
              <a:defRPr/>
            </a:lvl8pPr>
            <a:lvl9pPr marL="4114800" lvl="8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romanLcPeriod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Google Shape;59;p7"/>
          <p:cNvGrpSpPr/>
          <p:nvPr/>
        </p:nvGrpSpPr>
        <p:grpSpPr>
          <a:xfrm>
            <a:off x="-358775" y="-1557516"/>
            <a:ext cx="2319307" cy="4138533"/>
            <a:chOff x="-358775" y="-1557516"/>
            <a:chExt cx="2319307" cy="4138533"/>
          </a:xfrm>
        </p:grpSpPr>
        <p:sp>
          <p:nvSpPr>
            <p:cNvPr id="60" name="Google Shape;60;p7"/>
            <p:cNvSpPr/>
            <p:nvPr/>
          </p:nvSpPr>
          <p:spPr>
            <a:xfrm>
              <a:off x="-187225" y="-1557516"/>
              <a:ext cx="2147757" cy="3535708"/>
            </a:xfrm>
            <a:custGeom>
              <a:avLst/>
              <a:gdLst/>
              <a:ahLst/>
              <a:cxnLst/>
              <a:rect l="l" t="t" r="r" b="b"/>
              <a:pathLst>
                <a:path w="10962" h="18046" extrusionOk="0">
                  <a:moveTo>
                    <a:pt x="7546" y="0"/>
                  </a:moveTo>
                  <a:cubicBezTo>
                    <a:pt x="6984" y="0"/>
                    <a:pt x="6423" y="92"/>
                    <a:pt x="5921" y="256"/>
                  </a:cubicBezTo>
                  <a:cubicBezTo>
                    <a:pt x="4404" y="755"/>
                    <a:pt x="3146" y="1924"/>
                    <a:pt x="2307" y="3291"/>
                  </a:cubicBezTo>
                  <a:cubicBezTo>
                    <a:pt x="1469" y="4649"/>
                    <a:pt x="999" y="6216"/>
                    <a:pt x="690" y="7794"/>
                  </a:cubicBezTo>
                  <a:cubicBezTo>
                    <a:pt x="21" y="11168"/>
                    <a:pt x="1" y="14671"/>
                    <a:pt x="710" y="18045"/>
                  </a:cubicBezTo>
                  <a:cubicBezTo>
                    <a:pt x="1059" y="16618"/>
                    <a:pt x="1409" y="15190"/>
                    <a:pt x="1898" y="13813"/>
                  </a:cubicBezTo>
                  <a:cubicBezTo>
                    <a:pt x="2407" y="12386"/>
                    <a:pt x="3076" y="11028"/>
                    <a:pt x="3845" y="9720"/>
                  </a:cubicBezTo>
                  <a:cubicBezTo>
                    <a:pt x="5222" y="7394"/>
                    <a:pt x="6919" y="5268"/>
                    <a:pt x="8686" y="3231"/>
                  </a:cubicBezTo>
                  <a:cubicBezTo>
                    <a:pt x="9305" y="2523"/>
                    <a:pt x="10962" y="1274"/>
                    <a:pt x="9624" y="506"/>
                  </a:cubicBezTo>
                  <a:cubicBezTo>
                    <a:pt x="9014" y="156"/>
                    <a:pt x="8279" y="0"/>
                    <a:pt x="7546" y="0"/>
                  </a:cubicBez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28000">
                  <a:schemeClr val="lt2"/>
                </a:gs>
                <a:gs pos="66000">
                  <a:schemeClr val="accent2"/>
                </a:gs>
                <a:gs pos="100000">
                  <a:schemeClr val="accent4"/>
                </a:gs>
              </a:gsLst>
              <a:lin ang="8100019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7"/>
            <p:cNvSpPr/>
            <p:nvPr/>
          </p:nvSpPr>
          <p:spPr>
            <a:xfrm>
              <a:off x="-358775" y="-954691"/>
              <a:ext cx="2147757" cy="3535708"/>
            </a:xfrm>
            <a:custGeom>
              <a:avLst/>
              <a:gdLst/>
              <a:ahLst/>
              <a:cxnLst/>
              <a:rect l="l" t="t" r="r" b="b"/>
              <a:pathLst>
                <a:path w="10962" h="18046" extrusionOk="0">
                  <a:moveTo>
                    <a:pt x="7546" y="0"/>
                  </a:moveTo>
                  <a:cubicBezTo>
                    <a:pt x="6984" y="0"/>
                    <a:pt x="6423" y="92"/>
                    <a:pt x="5921" y="256"/>
                  </a:cubicBezTo>
                  <a:cubicBezTo>
                    <a:pt x="4404" y="755"/>
                    <a:pt x="3146" y="1924"/>
                    <a:pt x="2307" y="3291"/>
                  </a:cubicBezTo>
                  <a:cubicBezTo>
                    <a:pt x="1469" y="4649"/>
                    <a:pt x="999" y="6216"/>
                    <a:pt x="690" y="7794"/>
                  </a:cubicBezTo>
                  <a:cubicBezTo>
                    <a:pt x="21" y="11168"/>
                    <a:pt x="1" y="14671"/>
                    <a:pt x="710" y="18045"/>
                  </a:cubicBezTo>
                  <a:cubicBezTo>
                    <a:pt x="1059" y="16618"/>
                    <a:pt x="1409" y="15190"/>
                    <a:pt x="1898" y="13813"/>
                  </a:cubicBezTo>
                  <a:cubicBezTo>
                    <a:pt x="2407" y="12386"/>
                    <a:pt x="3076" y="11028"/>
                    <a:pt x="3845" y="9720"/>
                  </a:cubicBezTo>
                  <a:cubicBezTo>
                    <a:pt x="5222" y="7394"/>
                    <a:pt x="6919" y="5268"/>
                    <a:pt x="8686" y="3231"/>
                  </a:cubicBezTo>
                  <a:cubicBezTo>
                    <a:pt x="9305" y="2523"/>
                    <a:pt x="10962" y="1274"/>
                    <a:pt x="9624" y="506"/>
                  </a:cubicBezTo>
                  <a:cubicBezTo>
                    <a:pt x="9014" y="156"/>
                    <a:pt x="8279" y="0"/>
                    <a:pt x="7546" y="0"/>
                  </a:cubicBezTo>
                  <a:close/>
                </a:path>
              </a:pathLst>
            </a:custGeom>
            <a:solidFill>
              <a:srgbClr val="BBE2FF">
                <a:alpha val="58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2" name="Google Shape;62;p7"/>
          <p:cNvGrpSpPr/>
          <p:nvPr/>
        </p:nvGrpSpPr>
        <p:grpSpPr>
          <a:xfrm rot="7033727">
            <a:off x="7012941" y="-682524"/>
            <a:ext cx="2428471" cy="3626206"/>
            <a:chOff x="-187225" y="-1557516"/>
            <a:chExt cx="2428708" cy="3626560"/>
          </a:xfrm>
        </p:grpSpPr>
        <p:sp>
          <p:nvSpPr>
            <p:cNvPr id="63" name="Google Shape;63;p7"/>
            <p:cNvSpPr/>
            <p:nvPr/>
          </p:nvSpPr>
          <p:spPr>
            <a:xfrm>
              <a:off x="-187225" y="-1557516"/>
              <a:ext cx="2147757" cy="3535708"/>
            </a:xfrm>
            <a:custGeom>
              <a:avLst/>
              <a:gdLst/>
              <a:ahLst/>
              <a:cxnLst/>
              <a:rect l="l" t="t" r="r" b="b"/>
              <a:pathLst>
                <a:path w="10962" h="18046" extrusionOk="0">
                  <a:moveTo>
                    <a:pt x="7546" y="0"/>
                  </a:moveTo>
                  <a:cubicBezTo>
                    <a:pt x="6984" y="0"/>
                    <a:pt x="6423" y="92"/>
                    <a:pt x="5921" y="256"/>
                  </a:cubicBezTo>
                  <a:cubicBezTo>
                    <a:pt x="4404" y="755"/>
                    <a:pt x="3146" y="1924"/>
                    <a:pt x="2307" y="3291"/>
                  </a:cubicBezTo>
                  <a:cubicBezTo>
                    <a:pt x="1469" y="4649"/>
                    <a:pt x="999" y="6216"/>
                    <a:pt x="690" y="7794"/>
                  </a:cubicBezTo>
                  <a:cubicBezTo>
                    <a:pt x="21" y="11168"/>
                    <a:pt x="1" y="14671"/>
                    <a:pt x="710" y="18045"/>
                  </a:cubicBezTo>
                  <a:cubicBezTo>
                    <a:pt x="1059" y="16618"/>
                    <a:pt x="1409" y="15190"/>
                    <a:pt x="1898" y="13813"/>
                  </a:cubicBezTo>
                  <a:cubicBezTo>
                    <a:pt x="2407" y="12386"/>
                    <a:pt x="3076" y="11028"/>
                    <a:pt x="3845" y="9720"/>
                  </a:cubicBezTo>
                  <a:cubicBezTo>
                    <a:pt x="5222" y="7394"/>
                    <a:pt x="6919" y="5268"/>
                    <a:pt x="8686" y="3231"/>
                  </a:cubicBezTo>
                  <a:cubicBezTo>
                    <a:pt x="9305" y="2523"/>
                    <a:pt x="10962" y="1274"/>
                    <a:pt x="9624" y="506"/>
                  </a:cubicBezTo>
                  <a:cubicBezTo>
                    <a:pt x="9014" y="156"/>
                    <a:pt x="8279" y="0"/>
                    <a:pt x="7546" y="0"/>
                  </a:cubicBez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28000">
                  <a:schemeClr val="lt2"/>
                </a:gs>
                <a:gs pos="66000">
                  <a:schemeClr val="accent2"/>
                </a:gs>
                <a:gs pos="100000">
                  <a:schemeClr val="accent4"/>
                </a:gs>
              </a:gsLst>
              <a:lin ang="8100019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7"/>
            <p:cNvSpPr/>
            <p:nvPr/>
          </p:nvSpPr>
          <p:spPr>
            <a:xfrm rot="-132198">
              <a:off x="26556" y="-1506640"/>
              <a:ext cx="2147756" cy="3535705"/>
            </a:xfrm>
            <a:custGeom>
              <a:avLst/>
              <a:gdLst/>
              <a:ahLst/>
              <a:cxnLst/>
              <a:rect l="l" t="t" r="r" b="b"/>
              <a:pathLst>
                <a:path w="10962" h="18046" extrusionOk="0">
                  <a:moveTo>
                    <a:pt x="7546" y="0"/>
                  </a:moveTo>
                  <a:cubicBezTo>
                    <a:pt x="6984" y="0"/>
                    <a:pt x="6423" y="92"/>
                    <a:pt x="5921" y="256"/>
                  </a:cubicBezTo>
                  <a:cubicBezTo>
                    <a:pt x="4404" y="755"/>
                    <a:pt x="3146" y="1924"/>
                    <a:pt x="2307" y="3291"/>
                  </a:cubicBezTo>
                  <a:cubicBezTo>
                    <a:pt x="1469" y="4649"/>
                    <a:pt x="999" y="6216"/>
                    <a:pt x="690" y="7794"/>
                  </a:cubicBezTo>
                  <a:cubicBezTo>
                    <a:pt x="21" y="11168"/>
                    <a:pt x="1" y="14671"/>
                    <a:pt x="710" y="18045"/>
                  </a:cubicBezTo>
                  <a:cubicBezTo>
                    <a:pt x="1059" y="16618"/>
                    <a:pt x="1409" y="15190"/>
                    <a:pt x="1898" y="13813"/>
                  </a:cubicBezTo>
                  <a:cubicBezTo>
                    <a:pt x="2407" y="12386"/>
                    <a:pt x="3076" y="11028"/>
                    <a:pt x="3845" y="9720"/>
                  </a:cubicBezTo>
                  <a:cubicBezTo>
                    <a:pt x="5222" y="7394"/>
                    <a:pt x="6919" y="5268"/>
                    <a:pt x="8686" y="3231"/>
                  </a:cubicBezTo>
                  <a:cubicBezTo>
                    <a:pt x="9305" y="2523"/>
                    <a:pt x="10962" y="1274"/>
                    <a:pt x="9624" y="506"/>
                  </a:cubicBezTo>
                  <a:cubicBezTo>
                    <a:pt x="9014" y="156"/>
                    <a:pt x="8279" y="0"/>
                    <a:pt x="7546" y="0"/>
                  </a:cubicBezTo>
                  <a:close/>
                </a:path>
              </a:pathLst>
            </a:custGeom>
            <a:solidFill>
              <a:srgbClr val="BBE2FF">
                <a:alpha val="58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5" name="Google Shape;65;p7"/>
          <p:cNvSpPr txBox="1">
            <a:spLocks noGrp="1"/>
          </p:cNvSpPr>
          <p:nvPr>
            <p:ph type="title"/>
          </p:nvPr>
        </p:nvSpPr>
        <p:spPr>
          <a:xfrm>
            <a:off x="720000" y="560125"/>
            <a:ext cx="3878400" cy="1266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3000" b="0"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7"/>
          <p:cNvSpPr txBox="1">
            <a:spLocks noGrp="1"/>
          </p:cNvSpPr>
          <p:nvPr>
            <p:ph type="body" idx="1"/>
          </p:nvPr>
        </p:nvSpPr>
        <p:spPr>
          <a:xfrm>
            <a:off x="720000" y="1826425"/>
            <a:ext cx="3322200" cy="2742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921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Anaheim"/>
              <a:buAutoNum type="arabicPeriod"/>
              <a:defRPr sz="1400"/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naheim"/>
              <a:buAutoNum type="alphaLcPeriod"/>
              <a:defRPr/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naheim"/>
              <a:buAutoNum type="romanLcPeriod"/>
              <a:defRPr/>
            </a:lvl3pPr>
            <a:lvl4pPr marL="1828800" lvl="3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naheim"/>
              <a:buAutoNum type="arabicPeriod"/>
              <a:defRPr/>
            </a:lvl4pPr>
            <a:lvl5pPr marL="2286000" lvl="4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naheim"/>
              <a:buAutoNum type="alphaLcPeriod"/>
              <a:defRPr/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naheim"/>
              <a:buAutoNum type="romanLcPeriod"/>
              <a:defRPr/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naheim"/>
              <a:buAutoNum type="arabicPeriod"/>
              <a:defRPr/>
            </a:lvl7pPr>
            <a:lvl8pPr marL="3657600" lvl="7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naheim"/>
              <a:buAutoNum type="alphaLcPeriod"/>
              <a:defRPr/>
            </a:lvl8pPr>
            <a:lvl9pPr marL="4114800" lvl="8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naheim"/>
              <a:buAutoNum type="romanLcPeriod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32"/>
          <p:cNvSpPr/>
          <p:nvPr/>
        </p:nvSpPr>
        <p:spPr>
          <a:xfrm rot="10800000" flipH="1">
            <a:off x="3307211" y="-65232"/>
            <a:ext cx="6002140" cy="3000920"/>
          </a:xfrm>
          <a:custGeom>
            <a:avLst/>
            <a:gdLst/>
            <a:ahLst/>
            <a:cxnLst/>
            <a:rect l="l" t="t" r="r" b="b"/>
            <a:pathLst>
              <a:path w="20067" h="10033" extrusionOk="0">
                <a:moveTo>
                  <a:pt x="17531" y="0"/>
                </a:moveTo>
                <a:cubicBezTo>
                  <a:pt x="15940" y="0"/>
                  <a:pt x="14373" y="328"/>
                  <a:pt x="12749" y="1068"/>
                </a:cubicBezTo>
                <a:cubicBezTo>
                  <a:pt x="10972" y="1856"/>
                  <a:pt x="9464" y="2844"/>
                  <a:pt x="8217" y="4292"/>
                </a:cubicBezTo>
                <a:cubicBezTo>
                  <a:pt x="7029" y="5669"/>
                  <a:pt x="5911" y="7246"/>
                  <a:pt x="4393" y="8295"/>
                </a:cubicBezTo>
                <a:cubicBezTo>
                  <a:pt x="3155" y="9134"/>
                  <a:pt x="1548" y="9533"/>
                  <a:pt x="1" y="10032"/>
                </a:cubicBezTo>
                <a:lnTo>
                  <a:pt x="20066" y="10032"/>
                </a:lnTo>
                <a:lnTo>
                  <a:pt x="20066" y="259"/>
                </a:lnTo>
                <a:cubicBezTo>
                  <a:pt x="19207" y="90"/>
                  <a:pt x="18366" y="0"/>
                  <a:pt x="17531" y="0"/>
                </a:cubicBezTo>
                <a:close/>
              </a:path>
            </a:pathLst>
          </a:custGeom>
          <a:gradFill>
            <a:gsLst>
              <a:gs pos="0">
                <a:schemeClr val="dk2"/>
              </a:gs>
              <a:gs pos="28000">
                <a:schemeClr val="lt2"/>
              </a:gs>
              <a:gs pos="66000">
                <a:schemeClr val="accent2"/>
              </a:gs>
              <a:gs pos="100000">
                <a:schemeClr val="accent4"/>
              </a:gs>
            </a:gsLst>
            <a:lin ang="1350003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3" name="Google Shape;293;p32"/>
          <p:cNvSpPr/>
          <p:nvPr/>
        </p:nvSpPr>
        <p:spPr>
          <a:xfrm rot="10800000" flipH="1">
            <a:off x="6489404" y="-107642"/>
            <a:ext cx="2839832" cy="4115271"/>
          </a:xfrm>
          <a:custGeom>
            <a:avLst/>
            <a:gdLst/>
            <a:ahLst/>
            <a:cxnLst/>
            <a:rect l="l" t="t" r="r" b="b"/>
            <a:pathLst>
              <a:path w="10113" h="14655" extrusionOk="0">
                <a:moveTo>
                  <a:pt x="10112" y="0"/>
                </a:moveTo>
                <a:cubicBezTo>
                  <a:pt x="5850" y="988"/>
                  <a:pt x="4432" y="6289"/>
                  <a:pt x="2975" y="10032"/>
                </a:cubicBezTo>
                <a:cubicBezTo>
                  <a:pt x="2386" y="11610"/>
                  <a:pt x="1857" y="12858"/>
                  <a:pt x="669" y="14045"/>
                </a:cubicBezTo>
                <a:cubicBezTo>
                  <a:pt x="469" y="14245"/>
                  <a:pt x="240" y="14445"/>
                  <a:pt x="0" y="14655"/>
                </a:cubicBezTo>
                <a:lnTo>
                  <a:pt x="10112" y="14655"/>
                </a:lnTo>
                <a:lnTo>
                  <a:pt x="10112" y="0"/>
                </a:lnTo>
                <a:close/>
              </a:path>
            </a:pathLst>
          </a:custGeom>
          <a:solidFill>
            <a:srgbClr val="4BB2FF">
              <a:alpha val="513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4" name="Google Shape;294;p32"/>
          <p:cNvSpPr/>
          <p:nvPr/>
        </p:nvSpPr>
        <p:spPr>
          <a:xfrm rot="-2700000">
            <a:off x="6202567" y="-1724201"/>
            <a:ext cx="1842358" cy="7027498"/>
          </a:xfrm>
          <a:custGeom>
            <a:avLst/>
            <a:gdLst/>
            <a:ahLst/>
            <a:cxnLst/>
            <a:rect l="l" t="t" r="r" b="b"/>
            <a:pathLst>
              <a:path w="5221" h="19916" extrusionOk="0">
                <a:moveTo>
                  <a:pt x="1168" y="0"/>
                </a:moveTo>
                <a:cubicBezTo>
                  <a:pt x="449" y="1278"/>
                  <a:pt x="749" y="2885"/>
                  <a:pt x="1328" y="4233"/>
                </a:cubicBezTo>
                <a:cubicBezTo>
                  <a:pt x="1591" y="4842"/>
                  <a:pt x="1903" y="5439"/>
                  <a:pt x="2185" y="6046"/>
                </a:cubicBezTo>
                <a:lnTo>
                  <a:pt x="2185" y="6046"/>
                </a:lnTo>
                <a:cubicBezTo>
                  <a:pt x="2448" y="5585"/>
                  <a:pt x="2671" y="5107"/>
                  <a:pt x="2805" y="4592"/>
                </a:cubicBezTo>
                <a:cubicBezTo>
                  <a:pt x="3235" y="2925"/>
                  <a:pt x="2556" y="1018"/>
                  <a:pt x="1168" y="0"/>
                </a:cubicBezTo>
                <a:close/>
                <a:moveTo>
                  <a:pt x="2185" y="6046"/>
                </a:moveTo>
                <a:cubicBezTo>
                  <a:pt x="1882" y="6576"/>
                  <a:pt x="1525" y="7083"/>
                  <a:pt x="1188" y="7597"/>
                </a:cubicBezTo>
                <a:cubicBezTo>
                  <a:pt x="569" y="8555"/>
                  <a:pt x="0" y="9623"/>
                  <a:pt x="30" y="10771"/>
                </a:cubicBezTo>
                <a:cubicBezTo>
                  <a:pt x="60" y="11969"/>
                  <a:pt x="759" y="13047"/>
                  <a:pt x="1578" y="13936"/>
                </a:cubicBezTo>
                <a:cubicBezTo>
                  <a:pt x="1872" y="14260"/>
                  <a:pt x="2186" y="14566"/>
                  <a:pt x="2499" y="14872"/>
                </a:cubicBezTo>
                <a:lnTo>
                  <a:pt x="2499" y="14872"/>
                </a:lnTo>
                <a:cubicBezTo>
                  <a:pt x="2426" y="14393"/>
                  <a:pt x="2404" y="13907"/>
                  <a:pt x="2446" y="13417"/>
                </a:cubicBezTo>
                <a:cubicBezTo>
                  <a:pt x="2596" y="11709"/>
                  <a:pt x="3184" y="10003"/>
                  <a:pt x="2935" y="8295"/>
                </a:cubicBezTo>
                <a:cubicBezTo>
                  <a:pt x="2816" y="7508"/>
                  <a:pt x="2521" y="6770"/>
                  <a:pt x="2185" y="6046"/>
                </a:cubicBezTo>
                <a:close/>
                <a:moveTo>
                  <a:pt x="2499" y="14872"/>
                </a:moveTo>
                <a:cubicBezTo>
                  <a:pt x="2777" y="16689"/>
                  <a:pt x="3794" y="18415"/>
                  <a:pt x="4892" y="19915"/>
                </a:cubicBezTo>
                <a:cubicBezTo>
                  <a:pt x="5221" y="18768"/>
                  <a:pt x="4762" y="17510"/>
                  <a:pt x="4043" y="16551"/>
                </a:cubicBezTo>
                <a:cubicBezTo>
                  <a:pt x="3593" y="15936"/>
                  <a:pt x="3046" y="15405"/>
                  <a:pt x="2499" y="14872"/>
                </a:cubicBezTo>
                <a:close/>
              </a:path>
            </a:pathLst>
          </a:custGeom>
          <a:solidFill>
            <a:srgbClr val="CBEFF2">
              <a:alpha val="513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5" name="Google Shape;295;p32"/>
          <p:cNvSpPr/>
          <p:nvPr/>
        </p:nvSpPr>
        <p:spPr>
          <a:xfrm rot="4993722">
            <a:off x="5996092" y="-1699254"/>
            <a:ext cx="3271684" cy="5385912"/>
          </a:xfrm>
          <a:custGeom>
            <a:avLst/>
            <a:gdLst/>
            <a:ahLst/>
            <a:cxnLst/>
            <a:rect l="l" t="t" r="r" b="b"/>
            <a:pathLst>
              <a:path w="10962" h="18046" extrusionOk="0">
                <a:moveTo>
                  <a:pt x="7546" y="0"/>
                </a:moveTo>
                <a:cubicBezTo>
                  <a:pt x="6984" y="0"/>
                  <a:pt x="6423" y="92"/>
                  <a:pt x="5921" y="256"/>
                </a:cubicBezTo>
                <a:cubicBezTo>
                  <a:pt x="4404" y="755"/>
                  <a:pt x="3146" y="1924"/>
                  <a:pt x="2307" y="3291"/>
                </a:cubicBezTo>
                <a:cubicBezTo>
                  <a:pt x="1469" y="4649"/>
                  <a:pt x="999" y="6216"/>
                  <a:pt x="690" y="7794"/>
                </a:cubicBezTo>
                <a:cubicBezTo>
                  <a:pt x="21" y="11168"/>
                  <a:pt x="1" y="14671"/>
                  <a:pt x="710" y="18045"/>
                </a:cubicBezTo>
                <a:cubicBezTo>
                  <a:pt x="1059" y="16618"/>
                  <a:pt x="1409" y="15190"/>
                  <a:pt x="1898" y="13813"/>
                </a:cubicBezTo>
                <a:cubicBezTo>
                  <a:pt x="2407" y="12386"/>
                  <a:pt x="3076" y="11028"/>
                  <a:pt x="3845" y="9720"/>
                </a:cubicBezTo>
                <a:cubicBezTo>
                  <a:pt x="5222" y="7394"/>
                  <a:pt x="6919" y="5268"/>
                  <a:pt x="8686" y="3231"/>
                </a:cubicBezTo>
                <a:cubicBezTo>
                  <a:pt x="9305" y="2523"/>
                  <a:pt x="10962" y="1274"/>
                  <a:pt x="9624" y="506"/>
                </a:cubicBezTo>
                <a:cubicBezTo>
                  <a:pt x="9014" y="156"/>
                  <a:pt x="8279" y="0"/>
                  <a:pt x="7546" y="0"/>
                </a:cubicBezTo>
                <a:close/>
              </a:path>
            </a:pathLst>
          </a:custGeom>
          <a:solidFill>
            <a:srgbClr val="4BB2FF">
              <a:alpha val="513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" name="Google Shape;296;p32"/>
          <p:cNvSpPr/>
          <p:nvPr/>
        </p:nvSpPr>
        <p:spPr>
          <a:xfrm flipH="1">
            <a:off x="-87489" y="3079323"/>
            <a:ext cx="7121121" cy="2327738"/>
          </a:xfrm>
          <a:custGeom>
            <a:avLst/>
            <a:gdLst/>
            <a:ahLst/>
            <a:cxnLst/>
            <a:rect l="l" t="t" r="r" b="b"/>
            <a:pathLst>
              <a:path w="19946" h="6520" extrusionOk="0">
                <a:moveTo>
                  <a:pt x="19946" y="1"/>
                </a:moveTo>
                <a:cubicBezTo>
                  <a:pt x="18868" y="220"/>
                  <a:pt x="17710" y="530"/>
                  <a:pt x="16692" y="989"/>
                </a:cubicBezTo>
                <a:cubicBezTo>
                  <a:pt x="15304" y="1598"/>
                  <a:pt x="14206" y="2766"/>
                  <a:pt x="12769" y="3425"/>
                </a:cubicBezTo>
                <a:cubicBezTo>
                  <a:pt x="11221" y="4125"/>
                  <a:pt x="9503" y="4158"/>
                  <a:pt x="7759" y="4158"/>
                </a:cubicBezTo>
                <a:cubicBezTo>
                  <a:pt x="7583" y="4158"/>
                  <a:pt x="7407" y="4157"/>
                  <a:pt x="7230" y="4157"/>
                </a:cubicBezTo>
                <a:cubicBezTo>
                  <a:pt x="5716" y="4157"/>
                  <a:pt x="4193" y="4181"/>
                  <a:pt x="2756" y="4643"/>
                </a:cubicBezTo>
                <a:cubicBezTo>
                  <a:pt x="1757" y="4972"/>
                  <a:pt x="539" y="5471"/>
                  <a:pt x="51" y="6410"/>
                </a:cubicBezTo>
                <a:cubicBezTo>
                  <a:pt x="31" y="6440"/>
                  <a:pt x="11" y="6480"/>
                  <a:pt x="0" y="6520"/>
                </a:cubicBezTo>
                <a:lnTo>
                  <a:pt x="19946" y="6520"/>
                </a:lnTo>
                <a:lnTo>
                  <a:pt x="19946" y="1"/>
                </a:lnTo>
                <a:close/>
              </a:path>
            </a:pathLst>
          </a:custGeom>
          <a:gradFill>
            <a:gsLst>
              <a:gs pos="0">
                <a:srgbClr val="E5ECEF"/>
              </a:gs>
              <a:gs pos="28000">
                <a:srgbClr val="CBEFF2"/>
              </a:gs>
              <a:gs pos="66000">
                <a:srgbClr val="77B8F7"/>
              </a:gs>
              <a:gs pos="100000">
                <a:srgbClr val="0885FF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7" name="Google Shape;297;p32"/>
          <p:cNvSpPr/>
          <p:nvPr/>
        </p:nvSpPr>
        <p:spPr>
          <a:xfrm rot="6380546">
            <a:off x="2406160" y="1505997"/>
            <a:ext cx="1814461" cy="6921166"/>
          </a:xfrm>
          <a:custGeom>
            <a:avLst/>
            <a:gdLst/>
            <a:ahLst/>
            <a:cxnLst/>
            <a:rect l="l" t="t" r="r" b="b"/>
            <a:pathLst>
              <a:path w="5221" h="19916" extrusionOk="0">
                <a:moveTo>
                  <a:pt x="1168" y="0"/>
                </a:moveTo>
                <a:cubicBezTo>
                  <a:pt x="449" y="1278"/>
                  <a:pt x="749" y="2885"/>
                  <a:pt x="1328" y="4233"/>
                </a:cubicBezTo>
                <a:cubicBezTo>
                  <a:pt x="1591" y="4842"/>
                  <a:pt x="1903" y="5439"/>
                  <a:pt x="2185" y="6046"/>
                </a:cubicBezTo>
                <a:lnTo>
                  <a:pt x="2185" y="6046"/>
                </a:lnTo>
                <a:cubicBezTo>
                  <a:pt x="2448" y="5585"/>
                  <a:pt x="2671" y="5107"/>
                  <a:pt x="2805" y="4592"/>
                </a:cubicBezTo>
                <a:cubicBezTo>
                  <a:pt x="3235" y="2925"/>
                  <a:pt x="2556" y="1018"/>
                  <a:pt x="1168" y="0"/>
                </a:cubicBezTo>
                <a:close/>
                <a:moveTo>
                  <a:pt x="2185" y="6046"/>
                </a:moveTo>
                <a:cubicBezTo>
                  <a:pt x="1882" y="6576"/>
                  <a:pt x="1525" y="7083"/>
                  <a:pt x="1188" y="7597"/>
                </a:cubicBezTo>
                <a:cubicBezTo>
                  <a:pt x="569" y="8555"/>
                  <a:pt x="0" y="9623"/>
                  <a:pt x="30" y="10771"/>
                </a:cubicBezTo>
                <a:cubicBezTo>
                  <a:pt x="60" y="11969"/>
                  <a:pt x="759" y="13047"/>
                  <a:pt x="1578" y="13936"/>
                </a:cubicBezTo>
                <a:cubicBezTo>
                  <a:pt x="1872" y="14260"/>
                  <a:pt x="2186" y="14566"/>
                  <a:pt x="2499" y="14872"/>
                </a:cubicBezTo>
                <a:lnTo>
                  <a:pt x="2499" y="14872"/>
                </a:lnTo>
                <a:cubicBezTo>
                  <a:pt x="2426" y="14393"/>
                  <a:pt x="2404" y="13907"/>
                  <a:pt x="2446" y="13417"/>
                </a:cubicBezTo>
                <a:cubicBezTo>
                  <a:pt x="2596" y="11709"/>
                  <a:pt x="3184" y="10003"/>
                  <a:pt x="2935" y="8295"/>
                </a:cubicBezTo>
                <a:cubicBezTo>
                  <a:pt x="2816" y="7508"/>
                  <a:pt x="2521" y="6770"/>
                  <a:pt x="2185" y="6046"/>
                </a:cubicBezTo>
                <a:close/>
                <a:moveTo>
                  <a:pt x="2499" y="14872"/>
                </a:moveTo>
                <a:cubicBezTo>
                  <a:pt x="2777" y="16689"/>
                  <a:pt x="3794" y="18415"/>
                  <a:pt x="4892" y="19915"/>
                </a:cubicBezTo>
                <a:cubicBezTo>
                  <a:pt x="5221" y="18768"/>
                  <a:pt x="4762" y="17510"/>
                  <a:pt x="4043" y="16551"/>
                </a:cubicBezTo>
                <a:cubicBezTo>
                  <a:pt x="3593" y="15936"/>
                  <a:pt x="3046" y="15405"/>
                  <a:pt x="2499" y="14872"/>
                </a:cubicBezTo>
                <a:close/>
              </a:path>
            </a:pathLst>
          </a:custGeom>
          <a:solidFill>
            <a:srgbClr val="CBEFF2">
              <a:alpha val="513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_1_1_1_1_1_1"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33"/>
          <p:cNvSpPr/>
          <p:nvPr/>
        </p:nvSpPr>
        <p:spPr>
          <a:xfrm rot="-3854172">
            <a:off x="6503279" y="-1938028"/>
            <a:ext cx="1651749" cy="6300506"/>
          </a:xfrm>
          <a:custGeom>
            <a:avLst/>
            <a:gdLst/>
            <a:ahLst/>
            <a:cxnLst/>
            <a:rect l="l" t="t" r="r" b="b"/>
            <a:pathLst>
              <a:path w="5221" h="19916" extrusionOk="0">
                <a:moveTo>
                  <a:pt x="1168" y="0"/>
                </a:moveTo>
                <a:cubicBezTo>
                  <a:pt x="449" y="1278"/>
                  <a:pt x="749" y="2885"/>
                  <a:pt x="1328" y="4233"/>
                </a:cubicBezTo>
                <a:cubicBezTo>
                  <a:pt x="1591" y="4842"/>
                  <a:pt x="1903" y="5439"/>
                  <a:pt x="2185" y="6046"/>
                </a:cubicBezTo>
                <a:lnTo>
                  <a:pt x="2185" y="6046"/>
                </a:lnTo>
                <a:cubicBezTo>
                  <a:pt x="2448" y="5585"/>
                  <a:pt x="2671" y="5107"/>
                  <a:pt x="2805" y="4592"/>
                </a:cubicBezTo>
                <a:cubicBezTo>
                  <a:pt x="3235" y="2925"/>
                  <a:pt x="2556" y="1018"/>
                  <a:pt x="1168" y="0"/>
                </a:cubicBezTo>
                <a:close/>
                <a:moveTo>
                  <a:pt x="2185" y="6046"/>
                </a:moveTo>
                <a:cubicBezTo>
                  <a:pt x="1882" y="6576"/>
                  <a:pt x="1525" y="7083"/>
                  <a:pt x="1188" y="7597"/>
                </a:cubicBezTo>
                <a:cubicBezTo>
                  <a:pt x="569" y="8555"/>
                  <a:pt x="0" y="9623"/>
                  <a:pt x="30" y="10771"/>
                </a:cubicBezTo>
                <a:cubicBezTo>
                  <a:pt x="60" y="11969"/>
                  <a:pt x="759" y="13047"/>
                  <a:pt x="1578" y="13936"/>
                </a:cubicBezTo>
                <a:cubicBezTo>
                  <a:pt x="1872" y="14260"/>
                  <a:pt x="2186" y="14566"/>
                  <a:pt x="2499" y="14872"/>
                </a:cubicBezTo>
                <a:lnTo>
                  <a:pt x="2499" y="14872"/>
                </a:lnTo>
                <a:cubicBezTo>
                  <a:pt x="2426" y="14393"/>
                  <a:pt x="2404" y="13907"/>
                  <a:pt x="2446" y="13417"/>
                </a:cubicBezTo>
                <a:cubicBezTo>
                  <a:pt x="2596" y="11709"/>
                  <a:pt x="3184" y="10003"/>
                  <a:pt x="2935" y="8295"/>
                </a:cubicBezTo>
                <a:cubicBezTo>
                  <a:pt x="2816" y="7508"/>
                  <a:pt x="2521" y="6770"/>
                  <a:pt x="2185" y="6046"/>
                </a:cubicBezTo>
                <a:close/>
                <a:moveTo>
                  <a:pt x="2499" y="14872"/>
                </a:moveTo>
                <a:cubicBezTo>
                  <a:pt x="2777" y="16689"/>
                  <a:pt x="3794" y="18415"/>
                  <a:pt x="4892" y="19915"/>
                </a:cubicBezTo>
                <a:cubicBezTo>
                  <a:pt x="5221" y="18768"/>
                  <a:pt x="4762" y="17510"/>
                  <a:pt x="4043" y="16551"/>
                </a:cubicBezTo>
                <a:cubicBezTo>
                  <a:pt x="3593" y="15936"/>
                  <a:pt x="3046" y="15405"/>
                  <a:pt x="2499" y="14872"/>
                </a:cubicBezTo>
                <a:close/>
              </a:path>
            </a:pathLst>
          </a:custGeom>
          <a:solidFill>
            <a:srgbClr val="CBEFF2">
              <a:alpha val="513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0" name="Google Shape;300;p33"/>
          <p:cNvSpPr/>
          <p:nvPr/>
        </p:nvSpPr>
        <p:spPr>
          <a:xfrm rot="10800000">
            <a:off x="-169838" y="-77263"/>
            <a:ext cx="9390038" cy="2867979"/>
          </a:xfrm>
          <a:custGeom>
            <a:avLst/>
            <a:gdLst/>
            <a:ahLst/>
            <a:cxnLst/>
            <a:rect l="l" t="t" r="r" b="b"/>
            <a:pathLst>
              <a:path w="34581" h="10562" extrusionOk="0">
                <a:moveTo>
                  <a:pt x="31486" y="0"/>
                </a:moveTo>
                <a:cubicBezTo>
                  <a:pt x="27942" y="360"/>
                  <a:pt x="24578" y="1308"/>
                  <a:pt x="22032" y="2725"/>
                </a:cubicBezTo>
                <a:cubicBezTo>
                  <a:pt x="20315" y="3684"/>
                  <a:pt x="18867" y="4872"/>
                  <a:pt x="16651" y="5421"/>
                </a:cubicBezTo>
                <a:cubicBezTo>
                  <a:pt x="15716" y="5653"/>
                  <a:pt x="14709" y="5752"/>
                  <a:pt x="13689" y="5752"/>
                </a:cubicBezTo>
                <a:cubicBezTo>
                  <a:pt x="12433" y="5752"/>
                  <a:pt x="11157" y="5602"/>
                  <a:pt x="9973" y="5371"/>
                </a:cubicBezTo>
                <a:cubicBezTo>
                  <a:pt x="7827" y="4952"/>
                  <a:pt x="5880" y="4273"/>
                  <a:pt x="3844" y="3703"/>
                </a:cubicBezTo>
                <a:cubicBezTo>
                  <a:pt x="2616" y="3354"/>
                  <a:pt x="1328" y="3055"/>
                  <a:pt x="0" y="2875"/>
                </a:cubicBezTo>
                <a:lnTo>
                  <a:pt x="0" y="10562"/>
                </a:lnTo>
                <a:lnTo>
                  <a:pt x="34580" y="10562"/>
                </a:lnTo>
                <a:lnTo>
                  <a:pt x="34580" y="0"/>
                </a:lnTo>
                <a:close/>
              </a:path>
            </a:pathLst>
          </a:custGeom>
          <a:gradFill>
            <a:gsLst>
              <a:gs pos="0">
                <a:schemeClr val="dk2"/>
              </a:gs>
              <a:gs pos="28000">
                <a:schemeClr val="lt2"/>
              </a:gs>
              <a:gs pos="66000">
                <a:schemeClr val="accent2"/>
              </a:gs>
              <a:gs pos="100000">
                <a:schemeClr val="accent4"/>
              </a:gs>
            </a:gsLst>
            <a:lin ang="1350003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1" name="Google Shape;301;p33"/>
          <p:cNvSpPr/>
          <p:nvPr/>
        </p:nvSpPr>
        <p:spPr>
          <a:xfrm rot="4875070">
            <a:off x="6097212" y="-1402866"/>
            <a:ext cx="2463876" cy="4056113"/>
          </a:xfrm>
          <a:custGeom>
            <a:avLst/>
            <a:gdLst/>
            <a:ahLst/>
            <a:cxnLst/>
            <a:rect l="l" t="t" r="r" b="b"/>
            <a:pathLst>
              <a:path w="10962" h="18046" extrusionOk="0">
                <a:moveTo>
                  <a:pt x="7546" y="0"/>
                </a:moveTo>
                <a:cubicBezTo>
                  <a:pt x="6984" y="0"/>
                  <a:pt x="6423" y="92"/>
                  <a:pt x="5921" y="256"/>
                </a:cubicBezTo>
                <a:cubicBezTo>
                  <a:pt x="4404" y="755"/>
                  <a:pt x="3146" y="1924"/>
                  <a:pt x="2307" y="3291"/>
                </a:cubicBezTo>
                <a:cubicBezTo>
                  <a:pt x="1469" y="4649"/>
                  <a:pt x="999" y="6216"/>
                  <a:pt x="690" y="7794"/>
                </a:cubicBezTo>
                <a:cubicBezTo>
                  <a:pt x="21" y="11168"/>
                  <a:pt x="1" y="14671"/>
                  <a:pt x="710" y="18045"/>
                </a:cubicBezTo>
                <a:cubicBezTo>
                  <a:pt x="1059" y="16618"/>
                  <a:pt x="1409" y="15190"/>
                  <a:pt x="1898" y="13813"/>
                </a:cubicBezTo>
                <a:cubicBezTo>
                  <a:pt x="2407" y="12386"/>
                  <a:pt x="3076" y="11028"/>
                  <a:pt x="3845" y="9720"/>
                </a:cubicBezTo>
                <a:cubicBezTo>
                  <a:pt x="5222" y="7394"/>
                  <a:pt x="6919" y="5268"/>
                  <a:pt x="8686" y="3231"/>
                </a:cubicBezTo>
                <a:cubicBezTo>
                  <a:pt x="9305" y="2523"/>
                  <a:pt x="10962" y="1274"/>
                  <a:pt x="9624" y="506"/>
                </a:cubicBezTo>
                <a:cubicBezTo>
                  <a:pt x="9014" y="156"/>
                  <a:pt x="8279" y="0"/>
                  <a:pt x="7546" y="0"/>
                </a:cubicBezTo>
                <a:close/>
              </a:path>
            </a:pathLst>
          </a:custGeom>
          <a:solidFill>
            <a:srgbClr val="BBE2FF">
              <a:alpha val="584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2" name="Google Shape;302;p33"/>
          <p:cNvSpPr/>
          <p:nvPr/>
        </p:nvSpPr>
        <p:spPr>
          <a:xfrm rot="5924928" flipH="1">
            <a:off x="495682" y="-1923523"/>
            <a:ext cx="3344755" cy="5506200"/>
          </a:xfrm>
          <a:custGeom>
            <a:avLst/>
            <a:gdLst/>
            <a:ahLst/>
            <a:cxnLst/>
            <a:rect l="l" t="t" r="r" b="b"/>
            <a:pathLst>
              <a:path w="10962" h="18046" extrusionOk="0">
                <a:moveTo>
                  <a:pt x="7546" y="0"/>
                </a:moveTo>
                <a:cubicBezTo>
                  <a:pt x="6984" y="0"/>
                  <a:pt x="6423" y="92"/>
                  <a:pt x="5921" y="256"/>
                </a:cubicBezTo>
                <a:cubicBezTo>
                  <a:pt x="4404" y="755"/>
                  <a:pt x="3146" y="1924"/>
                  <a:pt x="2307" y="3291"/>
                </a:cubicBezTo>
                <a:cubicBezTo>
                  <a:pt x="1469" y="4649"/>
                  <a:pt x="999" y="6216"/>
                  <a:pt x="690" y="7794"/>
                </a:cubicBezTo>
                <a:cubicBezTo>
                  <a:pt x="21" y="11168"/>
                  <a:pt x="1" y="14671"/>
                  <a:pt x="710" y="18045"/>
                </a:cubicBezTo>
                <a:cubicBezTo>
                  <a:pt x="1059" y="16618"/>
                  <a:pt x="1409" y="15190"/>
                  <a:pt x="1898" y="13813"/>
                </a:cubicBezTo>
                <a:cubicBezTo>
                  <a:pt x="2407" y="12386"/>
                  <a:pt x="3076" y="11028"/>
                  <a:pt x="3845" y="9720"/>
                </a:cubicBezTo>
                <a:cubicBezTo>
                  <a:pt x="5222" y="7394"/>
                  <a:pt x="6919" y="5268"/>
                  <a:pt x="8686" y="3231"/>
                </a:cubicBezTo>
                <a:cubicBezTo>
                  <a:pt x="9305" y="2523"/>
                  <a:pt x="10962" y="1274"/>
                  <a:pt x="9624" y="506"/>
                </a:cubicBezTo>
                <a:cubicBezTo>
                  <a:pt x="9014" y="156"/>
                  <a:pt x="8279" y="0"/>
                  <a:pt x="7546" y="0"/>
                </a:cubicBezTo>
                <a:close/>
              </a:path>
            </a:pathLst>
          </a:custGeom>
          <a:solidFill>
            <a:srgbClr val="BBE2FF">
              <a:alpha val="6429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ntserrat"/>
              <a:buNone/>
              <a:defRPr sz="3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ntserrat"/>
              <a:buNone/>
              <a:defRPr sz="3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ntserrat"/>
              <a:buNone/>
              <a:defRPr sz="3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ntserrat"/>
              <a:buNone/>
              <a:defRPr sz="3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ntserrat"/>
              <a:buNone/>
              <a:defRPr sz="3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ntserrat"/>
              <a:buNone/>
              <a:defRPr sz="3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ntserrat"/>
              <a:buNone/>
              <a:defRPr sz="3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ntserrat"/>
              <a:buNone/>
              <a:defRPr sz="3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ntserrat"/>
              <a:buNone/>
              <a:defRPr sz="3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 Medium"/>
              <a:buChar char="●"/>
              <a:defRPr>
                <a:solidFill>
                  <a:schemeClr val="dk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 Medium"/>
              <a:buChar char="○"/>
              <a:defRPr>
                <a:solidFill>
                  <a:schemeClr val="dk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 Medium"/>
              <a:buChar char="■"/>
              <a:defRPr>
                <a:solidFill>
                  <a:schemeClr val="dk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 Medium"/>
              <a:buChar char="●"/>
              <a:defRPr>
                <a:solidFill>
                  <a:schemeClr val="dk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 Medium"/>
              <a:buChar char="○"/>
              <a:defRPr>
                <a:solidFill>
                  <a:schemeClr val="dk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 Medium"/>
              <a:buChar char="■"/>
              <a:defRPr>
                <a:solidFill>
                  <a:schemeClr val="dk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 Medium"/>
              <a:buChar char="●"/>
              <a:defRPr>
                <a:solidFill>
                  <a:schemeClr val="dk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 Medium"/>
              <a:buChar char="○"/>
              <a:defRPr>
                <a:solidFill>
                  <a:schemeClr val="dk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Barlow Medium"/>
              <a:buChar char="■"/>
              <a:defRPr>
                <a:solidFill>
                  <a:schemeClr val="dk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3" r:id="rId3"/>
    <p:sldLayoutId id="2147483658" r:id="rId4"/>
    <p:sldLayoutId id="2147483678" r:id="rId5"/>
    <p:sldLayoutId id="2147483679" r:id="rId6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https://doi.org/10.1136/bmj.i4919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37/a0014289" TargetMode="External"/><Relationship Id="rId2" Type="http://schemas.openxmlformats.org/officeDocument/2006/relationships/hyperlink" Target="https://doi.org/10.1037/ccp0000657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oi.org/10.3109/16066359.2015.1043950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16/j.addbeh.2016.04.00" TargetMode="External"/><Relationship Id="rId2" Type="http://schemas.openxmlformats.org/officeDocument/2006/relationships/hyperlink" Target="https://doi.org/10.1037/a0026465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oi.org/10.1111/sjop.12046" TargetMode="Externa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36"/>
          <p:cNvSpPr txBox="1">
            <a:spLocks noGrp="1"/>
          </p:cNvSpPr>
          <p:nvPr>
            <p:ph type="ctrTitle"/>
          </p:nvPr>
        </p:nvSpPr>
        <p:spPr>
          <a:xfrm>
            <a:off x="155371" y="1064943"/>
            <a:ext cx="8833258" cy="247613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sz="2400" b="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Effectiveness of Cognitive Behavioral Therapy and Brief Interventions for Problem Gambling: “A Systematic Review and Meta-Analysis”</a:t>
            </a:r>
          </a:p>
        </p:txBody>
      </p:sp>
      <p:sp>
        <p:nvSpPr>
          <p:cNvPr id="312" name="Google Shape;312;p36"/>
          <p:cNvSpPr txBox="1">
            <a:spLocks noGrp="1"/>
          </p:cNvSpPr>
          <p:nvPr>
            <p:ph type="subTitle" idx="1"/>
          </p:nvPr>
        </p:nvSpPr>
        <p:spPr>
          <a:xfrm>
            <a:off x="-563118" y="1861306"/>
            <a:ext cx="6875585" cy="257175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Reshika Rimal, MPH</a:t>
            </a:r>
          </a:p>
          <a:p>
            <a:pPr algn="ctr">
              <a:lnSpc>
                <a:spcPct val="150000"/>
              </a:lnSpc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University of Nevada, Reno</a:t>
            </a:r>
          </a:p>
          <a:p>
            <a:pPr algn="ctr">
              <a:lnSpc>
                <a:spcPct val="150000"/>
              </a:lnSpc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Nevada State Conference on Problem Gambling</a:t>
            </a:r>
          </a:p>
          <a:p>
            <a:pPr algn="ctr">
              <a:lnSpc>
                <a:spcPct val="150000"/>
              </a:lnSpc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June 11,  2025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C153447-D4BD-DD10-5709-6F7ACB5882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3977" y="2332633"/>
            <a:ext cx="3550024" cy="299240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DA34C33-8F5D-507F-2C90-62583F9455A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6429" b="1"/>
          <a:stretch>
            <a:fillRect/>
          </a:stretch>
        </p:blipFill>
        <p:spPr>
          <a:xfrm>
            <a:off x="6701883" y="78059"/>
            <a:ext cx="2442117" cy="889039"/>
          </a:xfrm>
          <a:prstGeom prst="rect">
            <a:avLst/>
          </a:prstGeom>
        </p:spPr>
      </p:pic>
      <p:pic>
        <p:nvPicPr>
          <p:cNvPr id="1026" name="Picture 2" descr="UNLV's International Gaming Institute and Playtech Launch ...">
            <a:extLst>
              <a:ext uri="{FF2B5EF4-FFF2-40B4-BE49-F238E27FC236}">
                <a16:creationId xmlns:a16="http://schemas.microsoft.com/office/drawing/2014/main" id="{8D415320-AAEA-2BAA-29E7-9AFDF5D8AC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50" t="16007" r="20942" b="18164"/>
          <a:stretch>
            <a:fillRect/>
          </a:stretch>
        </p:blipFill>
        <p:spPr bwMode="auto">
          <a:xfrm>
            <a:off x="-1" y="182879"/>
            <a:ext cx="2330605" cy="784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5" name="Google Shape;1015;p37"/>
          <p:cNvSpPr txBox="1">
            <a:spLocks noGrp="1"/>
          </p:cNvSpPr>
          <p:nvPr>
            <p:ph type="title"/>
          </p:nvPr>
        </p:nvSpPr>
        <p:spPr>
          <a:xfrm>
            <a:off x="484330" y="105659"/>
            <a:ext cx="7704000" cy="86530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Understanding Problem Gambling in Nevada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16" name="Google Shape;1016;p37"/>
          <p:cNvSpPr txBox="1">
            <a:spLocks noGrp="1"/>
          </p:cNvSpPr>
          <p:nvPr>
            <p:ph type="body" idx="1"/>
          </p:nvPr>
        </p:nvSpPr>
        <p:spPr>
          <a:xfrm>
            <a:off x="0" y="865300"/>
            <a:ext cx="7230794" cy="427819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82600" indent="-34290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Public health issue with financial, emotional, and social impact </a:t>
            </a:r>
            <a:r>
              <a:rPr lang="en-US" sz="1800" dirty="0">
                <a:solidFill>
                  <a:schemeClr val="accent5">
                    <a:lumMod val="50000"/>
                  </a:schemeClr>
                </a:solidFill>
              </a:rPr>
              <a:t>(Abbott et al., 2018).</a:t>
            </a:r>
            <a:endParaRPr lang="en-US" sz="18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82600" indent="-34290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Nevada has highest gambling exposure in the U.S </a:t>
            </a:r>
            <a:r>
              <a:rPr lang="en-US" sz="1800" dirty="0">
                <a:solidFill>
                  <a:schemeClr val="bg2">
                    <a:lumMod val="10000"/>
                  </a:schemeClr>
                </a:solidFill>
              </a:rPr>
              <a:t>(Welte et al., 2015). </a:t>
            </a:r>
            <a:endParaRPr lang="en-US" sz="18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82600" indent="-34290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~4% of adults in Nevada are problem gamblers</a:t>
            </a:r>
            <a:r>
              <a:rPr lang="en-US" sz="1800" dirty="0">
                <a:solidFill>
                  <a:schemeClr val="bg2">
                    <a:lumMod val="10000"/>
                  </a:schemeClr>
                </a:solidFill>
              </a:rPr>
              <a:t> (Abbott et al., 2018).</a:t>
            </a:r>
            <a:endParaRPr lang="en-US" sz="18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82600" indent="-34290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Many remain untreated or relapse despite help </a:t>
            </a:r>
          </a:p>
          <a:p>
            <a:pPr marL="482600" indent="-34290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Two main treatments:</a:t>
            </a:r>
            <a:br>
              <a:rPr lang="en-US" sz="18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Cognitive Behavioral Therapy (CBT)</a:t>
            </a:r>
            <a:br>
              <a:rPr lang="en-US" sz="18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Brief Interventions (BI)</a:t>
            </a:r>
          </a:p>
          <a:p>
            <a:pPr marL="482600" indent="-34290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Limited evidence on which works best in high-risk settings </a:t>
            </a:r>
            <a:r>
              <a:rPr lang="en-US" sz="1800" dirty="0">
                <a:solidFill>
                  <a:schemeClr val="bg2">
                    <a:lumMod val="10000"/>
                  </a:schemeClr>
                </a:solidFill>
              </a:rPr>
              <a:t>(Cowlishaw et al., 2012).</a:t>
            </a:r>
            <a:endParaRPr lang="en-US" sz="18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82600" indent="-342900">
              <a:buFont typeface="Arial" panose="020B0604020202020204" pitchFamily="34" charset="0"/>
              <a:buChar char="•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9D0D123-2A50-095B-FF4D-E67988A656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6520" y="2247455"/>
            <a:ext cx="2467480" cy="183217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4">
          <a:extLst>
            <a:ext uri="{FF2B5EF4-FFF2-40B4-BE49-F238E27FC236}">
              <a16:creationId xmlns:a16="http://schemas.microsoft.com/office/drawing/2014/main" id="{9B5E2D6D-29AC-3414-E6A9-DD013016ED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5" name="Google Shape;1015;p37">
            <a:extLst>
              <a:ext uri="{FF2B5EF4-FFF2-40B4-BE49-F238E27FC236}">
                <a16:creationId xmlns:a16="http://schemas.microsoft.com/office/drawing/2014/main" id="{27C2313C-3DCE-EEB3-CD52-7B9BD2D8A34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25917" y="62747"/>
            <a:ext cx="7704000" cy="86530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Research Objectives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16" name="Google Shape;1016;p37">
            <a:extLst>
              <a:ext uri="{FF2B5EF4-FFF2-40B4-BE49-F238E27FC236}">
                <a16:creationId xmlns:a16="http://schemas.microsoft.com/office/drawing/2014/main" id="{E3734B72-23AC-33DC-FC15-1691C5B123A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0" y="762442"/>
            <a:ext cx="9144000" cy="438105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254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US" sz="20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systematically evaluate and compare </a:t>
            </a:r>
            <a:r>
              <a:rPr lang="en-US" sz="20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effectiveness of Cognitive Behavioral Therapy (CBT) and brief interventions (BI) in reducing gambling severity among adults diagnosed with gambling disorder through meta-analysis.</a:t>
            </a:r>
          </a:p>
          <a:p>
            <a:pPr marL="139700" indent="0">
              <a:buNone/>
            </a:pPr>
            <a:endParaRPr lang="en-US" sz="20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254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US" sz="20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examine how treatment outcomes</a:t>
            </a:r>
            <a:r>
              <a:rPr lang="en-US" sz="20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(e.g., accessibility, relapse, session frequency) vary by region (Australia, U.S., Europe) to guide region-specific program improvements.</a:t>
            </a:r>
          </a:p>
          <a:p>
            <a:pPr marL="425450" indent="-28575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254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US" sz="20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provide evidence-based recommendations </a:t>
            </a:r>
            <a:r>
              <a:rPr lang="en-US" sz="20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enhancing gambling treatment programs in high-burden regions like Nevada, based on pooled effectiveness data.</a:t>
            </a:r>
          </a:p>
          <a:p>
            <a:pPr marL="482600" indent="-342900">
              <a:buFont typeface="Arial" panose="020B0604020202020204" pitchFamily="34" charset="0"/>
              <a:buChar char="•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68999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3C5FD07-4ED9-91F8-1C13-E8135992C9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2399739"/>
              </p:ext>
            </p:extLst>
          </p:nvPr>
        </p:nvGraphicFramePr>
        <p:xfrm>
          <a:off x="486827" y="699167"/>
          <a:ext cx="8553158" cy="4047726"/>
        </p:xfrm>
        <a:graphic>
          <a:graphicData uri="http://schemas.openxmlformats.org/drawingml/2006/table">
            <a:tbl>
              <a:tblPr/>
              <a:tblGrid>
                <a:gridCol w="4276579">
                  <a:extLst>
                    <a:ext uri="{9D8B030D-6E8A-4147-A177-3AD203B41FA5}">
                      <a16:colId xmlns:a16="http://schemas.microsoft.com/office/drawing/2014/main" val="2286570948"/>
                    </a:ext>
                  </a:extLst>
                </a:gridCol>
                <a:gridCol w="4276579">
                  <a:extLst>
                    <a:ext uri="{9D8B030D-6E8A-4147-A177-3AD203B41FA5}">
                      <a16:colId xmlns:a16="http://schemas.microsoft.com/office/drawing/2014/main" val="3144783365"/>
                    </a:ext>
                  </a:extLst>
                </a:gridCol>
              </a:tblGrid>
              <a:tr h="667516"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Cognitive Behavioral Therapy (CBT)</a:t>
                      </a:r>
                      <a:endParaRPr lang="en-US" sz="2000" dirty="0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000" b="1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Brief Interventions (BI)</a:t>
                      </a:r>
                      <a:endParaRPr lang="en-US" sz="2000" dirty="0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0660692"/>
                  </a:ext>
                </a:extLst>
              </a:tr>
              <a:tr h="57605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Multi-session psychotherapy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1–2 short, focused sessions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2652806"/>
                  </a:ext>
                </a:extLst>
              </a:tr>
              <a:tr h="667516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Targets irrational thoughts and behaviors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Uses motivational interviewing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234686"/>
                  </a:ext>
                </a:extLst>
              </a:tr>
              <a:tr h="667516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Delivered individually or in groups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Delivered in primary care or via helplines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2813193"/>
                  </a:ext>
                </a:extLst>
              </a:tr>
              <a:tr h="667516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Suitable for moderate to severe gambling problems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Ideal for early-stage or mild gambling cases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5922368"/>
                  </a:ext>
                </a:extLst>
              </a:tr>
              <a:tr h="667516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Evidence-based and widely used in clinical settings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Low-cost and scalable for broad access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9974861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61145CE6-C4AE-8D05-6527-4C9060486947}"/>
              </a:ext>
            </a:extLst>
          </p:cNvPr>
          <p:cNvSpPr/>
          <p:nvPr/>
        </p:nvSpPr>
        <p:spPr>
          <a:xfrm>
            <a:off x="1127619" y="134852"/>
            <a:ext cx="5583936" cy="6949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Intervention Overview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4">
          <a:extLst>
            <a:ext uri="{FF2B5EF4-FFF2-40B4-BE49-F238E27FC236}">
              <a16:creationId xmlns:a16="http://schemas.microsoft.com/office/drawing/2014/main" id="{50D5F260-4FBD-4211-C0CE-E562486E7E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5" name="Google Shape;1015;p37">
            <a:extLst>
              <a:ext uri="{FF2B5EF4-FFF2-40B4-BE49-F238E27FC236}">
                <a16:creationId xmlns:a16="http://schemas.microsoft.com/office/drawing/2014/main" id="{2ECA5478-FBDE-348B-F2C5-D5CEC6D45D4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25916" y="62747"/>
            <a:ext cx="8424169" cy="86530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Systematic Review and Meta-Analysis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16" name="Google Shape;1016;p37">
            <a:extLst>
              <a:ext uri="{FF2B5EF4-FFF2-40B4-BE49-F238E27FC236}">
                <a16:creationId xmlns:a16="http://schemas.microsoft.com/office/drawing/2014/main" id="{EE357A19-BCB4-E4B6-707B-62BB2278160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8572" y="812300"/>
            <a:ext cx="9095428" cy="402588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39700" indent="0">
              <a:buNone/>
            </a:pP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Systematic Review</a:t>
            </a:r>
          </a:p>
          <a:p>
            <a:pPr marL="482600" indent="-34290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structured and transparent method to identify, select, and evaluate all relevant studies to answer a specific research question.</a:t>
            </a:r>
          </a:p>
          <a:p>
            <a:pPr marL="482600" indent="-34290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Comprehensive literature search with predefined inclusion/exclusion criteria.</a:t>
            </a:r>
          </a:p>
          <a:p>
            <a:pPr marL="482600" indent="-34290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Critical appraisal of study quality, which minimizes bias and summarizes existing evidence.</a:t>
            </a:r>
          </a:p>
          <a:p>
            <a:pPr marL="139700" indent="0">
              <a:buNone/>
            </a:pPr>
            <a:endParaRPr lang="en-US" sz="1800" dirty="0">
              <a:solidFill>
                <a:schemeClr val="tx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700" indent="0">
              <a:buNone/>
            </a:pP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Meta-Analysis</a:t>
            </a:r>
            <a:endParaRPr lang="en-US" sz="1800" dirty="0">
              <a:solidFill>
                <a:schemeClr val="tx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25450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statistical technique used to combine results from multiple studies included in a systematic review.</a:t>
            </a:r>
          </a:p>
          <a:p>
            <a:pPr marL="425450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Pooled effect size gives an overall estimate, which increases statistical power and precision</a:t>
            </a:r>
          </a:p>
          <a:p>
            <a:pPr marL="425450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Assesses consistency across studies (heterogeneity)</a:t>
            </a:r>
          </a:p>
          <a:p>
            <a:pPr marL="425450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Detects patterns in treatment effects</a:t>
            </a:r>
          </a:p>
          <a:p>
            <a:pPr marL="482600" indent="-34290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482600" indent="-342900">
              <a:buFont typeface="Arial" panose="020B0604020202020204" pitchFamily="34" charset="0"/>
              <a:buChar char="•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1880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4">
          <a:extLst>
            <a:ext uri="{FF2B5EF4-FFF2-40B4-BE49-F238E27FC236}">
              <a16:creationId xmlns:a16="http://schemas.microsoft.com/office/drawing/2014/main" id="{7C4FCBEE-DF14-1224-BEE6-79BE15AD6F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5" name="Google Shape;1015;p37">
            <a:extLst>
              <a:ext uri="{FF2B5EF4-FFF2-40B4-BE49-F238E27FC236}">
                <a16:creationId xmlns:a16="http://schemas.microsoft.com/office/drawing/2014/main" id="{1058AC1F-AA4D-1314-6319-B8EFD5AFFB2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25917" y="62747"/>
            <a:ext cx="7704000" cy="86530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Study Design &amp; Data Collection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16" name="Google Shape;1016;p37">
            <a:extLst>
              <a:ext uri="{FF2B5EF4-FFF2-40B4-BE49-F238E27FC236}">
                <a16:creationId xmlns:a16="http://schemas.microsoft.com/office/drawing/2014/main" id="{0314F8CB-86D8-AB71-1338-3C0D60BB7A9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48560" y="775586"/>
            <a:ext cx="9160540" cy="460921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39700" indent="0">
              <a:buNone/>
            </a:pP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🔬 Study Design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826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Systematic review and meta-analysis</a:t>
            </a:r>
          </a:p>
          <a:p>
            <a:pPr marL="4826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Conducted per </a:t>
            </a:r>
            <a:r>
              <a:rPr lang="en-US" sz="2000" b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PRISMA guidelines</a:t>
            </a:r>
          </a:p>
          <a:p>
            <a:pPr marL="4826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Protocol registered in </a:t>
            </a:r>
            <a:r>
              <a:rPr lang="en-US" sz="2000" b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PROSPERO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with the registration number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CRD42021282825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000" dirty="0">
              <a:solidFill>
                <a:schemeClr val="tx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700" indent="0">
              <a:buNone/>
            </a:pP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📚 Data Sources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826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Comprehensive search of </a:t>
            </a:r>
            <a:r>
              <a:rPr lang="en-US" sz="2000" b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PubMed</a:t>
            </a:r>
            <a:r>
              <a:rPr lang="en-US" sz="20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b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PsycINFO</a:t>
            </a:r>
            <a:r>
              <a:rPr lang="en-US" sz="20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b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EMBASE</a:t>
            </a:r>
            <a:r>
              <a:rPr lang="en-US" sz="20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b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Scopus</a:t>
            </a:r>
            <a:r>
              <a:rPr lang="en-US" sz="20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and </a:t>
            </a:r>
            <a:r>
              <a:rPr lang="en-US" sz="2000" b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Web of Science</a:t>
            </a:r>
            <a:endParaRPr lang="en-US" sz="2000" dirty="0">
              <a:solidFill>
                <a:schemeClr val="tx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826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Studies published between </a:t>
            </a:r>
            <a:r>
              <a:rPr lang="en-US" sz="2000" b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2000–2024</a:t>
            </a:r>
            <a:r>
              <a:rPr lang="en-US" sz="20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included</a:t>
            </a:r>
          </a:p>
          <a:p>
            <a:pPr marL="139700" indent="0">
              <a:buNone/>
            </a:pP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🔎 Screening Process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826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1,500 articles screened</a:t>
            </a:r>
            <a:r>
              <a:rPr lang="en-US" sz="20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(from 2,012 records after removing 512 duplicates).</a:t>
            </a:r>
          </a:p>
          <a:p>
            <a:pPr marL="139700" indent="0">
              <a:buNone/>
            </a:pPr>
            <a:r>
              <a:rPr lang="en-US" sz="2000" b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studies</a:t>
            </a:r>
            <a:r>
              <a:rPr lang="en-US" sz="20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met the inclusion criteria. Only 4 studies were included in the meta-analysis, as they provided compatible pre-post outcome measures.</a:t>
            </a:r>
          </a:p>
        </p:txBody>
      </p:sp>
    </p:spTree>
    <p:extLst>
      <p:ext uri="{BB962C8B-B14F-4D97-AF65-F5344CB8AC3E}">
        <p14:creationId xmlns:p14="http://schemas.microsoft.com/office/powerpoint/2010/main" val="6504286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4">
          <a:extLst>
            <a:ext uri="{FF2B5EF4-FFF2-40B4-BE49-F238E27FC236}">
              <a16:creationId xmlns:a16="http://schemas.microsoft.com/office/drawing/2014/main" id="{14AD48C4-5E90-AB69-A8D0-0757C144D4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5" name="Google Shape;1015;p37">
            <a:extLst>
              <a:ext uri="{FF2B5EF4-FFF2-40B4-BE49-F238E27FC236}">
                <a16:creationId xmlns:a16="http://schemas.microsoft.com/office/drawing/2014/main" id="{80A32611-379C-A528-4B3C-636521235CD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34476" y="0"/>
            <a:ext cx="8809524" cy="86530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Inclusion Criteria &amp; Outcome Measures</a:t>
            </a:r>
          </a:p>
        </p:txBody>
      </p:sp>
      <p:sp>
        <p:nvSpPr>
          <p:cNvPr id="1016" name="Google Shape;1016;p37">
            <a:extLst>
              <a:ext uri="{FF2B5EF4-FFF2-40B4-BE49-F238E27FC236}">
                <a16:creationId xmlns:a16="http://schemas.microsoft.com/office/drawing/2014/main" id="{596B0A2E-7D68-FD7D-C55C-C82AA9B0986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67238" y="697868"/>
            <a:ext cx="8809524" cy="439636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39700" indent="0">
              <a:buNone/>
            </a:pPr>
            <a:r>
              <a:rPr lang="en-US" sz="20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(Population): Adults (≥18 yrs) with gambling disorder</a:t>
            </a:r>
          </a:p>
          <a:p>
            <a:pPr marL="139700" indent="0">
              <a:buNone/>
            </a:pPr>
            <a:r>
              <a:rPr lang="en-US" sz="20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(Intervention): Cognitive behavior therapy or brief interventions</a:t>
            </a:r>
          </a:p>
          <a:p>
            <a:pPr marL="139700" indent="0">
              <a:buNone/>
            </a:pPr>
            <a:r>
              <a:rPr lang="en-US" sz="20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0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(Comparator): Usual care or waitlist</a:t>
            </a:r>
          </a:p>
          <a:p>
            <a:pPr marL="139700" indent="0">
              <a:buNone/>
            </a:pPr>
            <a:r>
              <a:rPr lang="en-US" sz="20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20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(Outcome): Gambling severity (PGSI, DSM-5) </a:t>
            </a:r>
            <a:endParaRPr lang="en-US" dirty="0"/>
          </a:p>
          <a:p>
            <a:pPr marL="596900" lvl="1" indent="0">
              <a:buNone/>
            </a:pPr>
            <a:r>
              <a:rPr lang="en-US" sz="1800" dirty="0"/>
              <a:t>PGSI = Problem Gambling Severity Index</a:t>
            </a:r>
          </a:p>
          <a:p>
            <a:pPr marL="596900" lvl="1" indent="0">
              <a:buNone/>
            </a:pPr>
            <a:r>
              <a:rPr lang="en-US" sz="1800" dirty="0"/>
              <a:t>DSM-5 = Diagnostic and Statistical Manual of Mental Disorders (5th edition)</a:t>
            </a:r>
          </a:p>
          <a:p>
            <a:pPr marL="139700" indent="0">
              <a:buNone/>
            </a:pPr>
            <a:r>
              <a:rPr lang="en-US" sz="2000" i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(≥4 of 9 in 12 months = diagnosis)</a:t>
            </a:r>
          </a:p>
          <a:p>
            <a:pPr marL="139700" indent="0">
              <a:buNone/>
            </a:pPr>
            <a:endParaRPr lang="en-US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008A51F8-16BD-1A13-3314-6311495CD6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8616890"/>
              </p:ext>
            </p:extLst>
          </p:nvPr>
        </p:nvGraphicFramePr>
        <p:xfrm>
          <a:off x="614079" y="2896052"/>
          <a:ext cx="8250318" cy="1981200"/>
        </p:xfrm>
        <a:graphic>
          <a:graphicData uri="http://schemas.openxmlformats.org/drawingml/2006/table">
            <a:tbl>
              <a:tblPr/>
              <a:tblGrid>
                <a:gridCol w="4125159">
                  <a:extLst>
                    <a:ext uri="{9D8B030D-6E8A-4147-A177-3AD203B41FA5}">
                      <a16:colId xmlns:a16="http://schemas.microsoft.com/office/drawing/2014/main" val="1364923101"/>
                    </a:ext>
                  </a:extLst>
                </a:gridCol>
                <a:gridCol w="4125159">
                  <a:extLst>
                    <a:ext uri="{9D8B030D-6E8A-4147-A177-3AD203B41FA5}">
                      <a16:colId xmlns:a16="http://schemas.microsoft.com/office/drawing/2014/main" val="3040872070"/>
                    </a:ext>
                  </a:extLst>
                </a:gridCol>
              </a:tblGrid>
              <a:tr h="29935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9076602"/>
                  </a:ext>
                </a:extLst>
              </a:tr>
              <a:tr h="329287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Needs to gamble with increasing amounts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 “Chases” losses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5655898"/>
                  </a:ext>
                </a:extLst>
              </a:tr>
              <a:tr h="329287">
                <a:tc>
                  <a:txBody>
                    <a:bodyPr/>
                    <a:lstStyle/>
                    <a:p>
                      <a:r>
                        <a:rPr lang="en-US" sz="16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Restless or irritable when trying to stop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 Lies to hide gambling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4176772"/>
                  </a:ext>
                </a:extLst>
              </a:tr>
              <a:tr h="329287">
                <a:tc>
                  <a:txBody>
                    <a:bodyPr/>
                    <a:lstStyle/>
                    <a:p>
                      <a:r>
                        <a:rPr lang="en-US" sz="16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Repeated unsuccessful attempts to quit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 Jeopardizes relationships or job opportunities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5285968"/>
                  </a:ext>
                </a:extLst>
              </a:tr>
              <a:tr h="329287">
                <a:tc>
                  <a:txBody>
                    <a:bodyPr/>
                    <a:lstStyle/>
                    <a:p>
                      <a:r>
                        <a:rPr lang="en-US" sz="16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Preoccupied with gambling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 Relies on others for bailout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435305"/>
                  </a:ext>
                </a:extLst>
              </a:tr>
              <a:tr h="329287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 Gambles when distressed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77751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015210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4">
          <a:extLst>
            <a:ext uri="{FF2B5EF4-FFF2-40B4-BE49-F238E27FC236}">
              <a16:creationId xmlns:a16="http://schemas.microsoft.com/office/drawing/2014/main" id="{9C9E4D53-F1DA-5A14-5D31-9C7038847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5" name="Google Shape;1015;p37">
            <a:extLst>
              <a:ext uri="{FF2B5EF4-FFF2-40B4-BE49-F238E27FC236}">
                <a16:creationId xmlns:a16="http://schemas.microsoft.com/office/drawing/2014/main" id="{B266FD67-E18D-AAB9-FBCE-E606A9905FD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34476" y="0"/>
            <a:ext cx="8809524" cy="86530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Inclusion Criteria &amp; Outcome Measures</a:t>
            </a:r>
          </a:p>
        </p:txBody>
      </p:sp>
      <p:sp>
        <p:nvSpPr>
          <p:cNvPr id="1016" name="Google Shape;1016;p37">
            <a:extLst>
              <a:ext uri="{FF2B5EF4-FFF2-40B4-BE49-F238E27FC236}">
                <a16:creationId xmlns:a16="http://schemas.microsoft.com/office/drawing/2014/main" id="{5834CF30-2452-57BA-3AC9-6774B42AB34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34476" y="747132"/>
            <a:ext cx="8809524" cy="439636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39700" indent="0">
              <a:buNone/>
            </a:pPr>
            <a:r>
              <a:rPr lang="en-US" sz="20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0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(Study Design): RCTs, observational studies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700" indent="0">
              <a:buNone/>
            </a:pP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Primary Outcome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826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Changes in gambling severity post-treatment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700" indent="0">
              <a:buNone/>
            </a:pP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Comparative Focus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700" indent="0">
              <a:buNone/>
            </a:pPr>
            <a:r>
              <a:rPr lang="en-US" sz="20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Regional Analysis of Treatment Outcomes: USA, Australia, and Europe (Sweden, Germany, Spain).</a:t>
            </a:r>
          </a:p>
        </p:txBody>
      </p:sp>
    </p:spTree>
    <p:extLst>
      <p:ext uri="{BB962C8B-B14F-4D97-AF65-F5344CB8AC3E}">
        <p14:creationId xmlns:p14="http://schemas.microsoft.com/office/powerpoint/2010/main" val="8678398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4">
          <a:extLst>
            <a:ext uri="{FF2B5EF4-FFF2-40B4-BE49-F238E27FC236}">
              <a16:creationId xmlns:a16="http://schemas.microsoft.com/office/drawing/2014/main" id="{064DDD55-9F69-B555-0D3C-3256EED119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5" name="Google Shape;1015;p37">
            <a:extLst>
              <a:ext uri="{FF2B5EF4-FFF2-40B4-BE49-F238E27FC236}">
                <a16:creationId xmlns:a16="http://schemas.microsoft.com/office/drawing/2014/main" id="{50E044F4-3AA5-C5BB-FD13-B2C4A1F6BAD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30419" y="0"/>
            <a:ext cx="8809524" cy="86530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Excluded Studies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16" name="Google Shape;1016;p37">
            <a:extLst>
              <a:ext uri="{FF2B5EF4-FFF2-40B4-BE49-F238E27FC236}">
                <a16:creationId xmlns:a16="http://schemas.microsoft.com/office/drawing/2014/main" id="{26B9C83A-5B20-909A-E097-A3A34F4C911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421545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826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826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Did </a:t>
            </a:r>
            <a:r>
              <a:rPr lang="en-US" sz="2000" b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 evaluate</a:t>
            </a:r>
            <a:r>
              <a:rPr lang="en-US" sz="20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CBT or brief interventions as the primary treatment</a:t>
            </a:r>
          </a:p>
          <a:p>
            <a:pPr marL="4826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Included </a:t>
            </a:r>
            <a:r>
              <a:rPr lang="en-US" sz="2000" b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non-adult populations</a:t>
            </a:r>
            <a:r>
              <a:rPr lang="en-US" sz="20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(under 18 years)</a:t>
            </a:r>
          </a:p>
          <a:p>
            <a:pPr marL="4826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Focused only on </a:t>
            </a:r>
            <a:r>
              <a:rPr lang="en-US" sz="2000" b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comorbid conditions</a:t>
            </a:r>
            <a:r>
              <a:rPr lang="en-US" sz="20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without separating gambling outcomes</a:t>
            </a:r>
          </a:p>
          <a:p>
            <a:pPr marL="4826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Did not report outcomes using </a:t>
            </a:r>
            <a:r>
              <a:rPr lang="en-US" sz="2000" b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PGSI</a:t>
            </a:r>
            <a:r>
              <a:rPr lang="en-US" sz="20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b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DSM-5</a:t>
            </a:r>
            <a:r>
              <a:rPr lang="en-US" sz="20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or comparable validated measures</a:t>
            </a:r>
          </a:p>
          <a:p>
            <a:pPr marL="4826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Lacked full-text access</a:t>
            </a:r>
            <a:r>
              <a:rPr lang="en-US" sz="20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or were not in </a:t>
            </a:r>
            <a:r>
              <a:rPr lang="en-US" sz="2000" b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English</a:t>
            </a:r>
            <a:endParaRPr lang="en-US" sz="2000" dirty="0">
              <a:solidFill>
                <a:schemeClr val="tx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826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Were </a:t>
            </a:r>
            <a:r>
              <a:rPr lang="en-US" sz="2000" b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review articles</a:t>
            </a:r>
            <a:r>
              <a:rPr lang="en-US" sz="20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editorials, or case reports (non-original research)</a:t>
            </a:r>
          </a:p>
          <a:p>
            <a:pPr marL="482600" indent="-342900">
              <a:buFont typeface="Arial" panose="020B0604020202020204" pitchFamily="34" charset="0"/>
              <a:buChar char="•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097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1B459F-6DAF-307C-5D41-E37D626182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69" y="95793"/>
            <a:ext cx="9074331" cy="461555"/>
          </a:xfrm>
        </p:spPr>
        <p:txBody>
          <a:bodyPr/>
          <a:lstStyle/>
          <a:p>
            <a:pPr algn="ctr"/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Screening followed PRISMA 2020 guidelines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C086957-741E-4FAA-D91B-2AF2B16134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8905" y="880943"/>
            <a:ext cx="3951993" cy="4103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5062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4">
          <a:extLst>
            <a:ext uri="{FF2B5EF4-FFF2-40B4-BE49-F238E27FC236}">
              <a16:creationId xmlns:a16="http://schemas.microsoft.com/office/drawing/2014/main" id="{E2B1EFDC-5E71-3969-FDAD-86943CD8ED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5" name="Google Shape;1015;p37">
            <a:extLst>
              <a:ext uri="{FF2B5EF4-FFF2-40B4-BE49-F238E27FC236}">
                <a16:creationId xmlns:a16="http://schemas.microsoft.com/office/drawing/2014/main" id="{830E037A-62C3-CEED-1E99-DEFA62ACD5B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30419" y="0"/>
            <a:ext cx="8809524" cy="86530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Statistical Analysis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16" name="Google Shape;1016;p37">
            <a:extLst>
              <a:ext uri="{FF2B5EF4-FFF2-40B4-BE49-F238E27FC236}">
                <a16:creationId xmlns:a16="http://schemas.microsoft.com/office/drawing/2014/main" id="{C278E781-57C1-B299-A70F-F30FB47FF60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63181" y="735066"/>
            <a:ext cx="9144000" cy="421545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826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 Extraction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826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Extracted author, year, country, study design, sample size, population characteristics, intervention/exposure, outcome measures, and key findings</a:t>
            </a:r>
          </a:p>
          <a:p>
            <a:pPr marL="4826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Data double-checked by two independent reviewers</a:t>
            </a:r>
          </a:p>
          <a:p>
            <a:pPr marL="139700" indent="0">
              <a:buNone/>
            </a:pP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Risk of Bias Assessment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826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RCTs</a:t>
            </a:r>
            <a:r>
              <a:rPr lang="en-US" sz="20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Cochrane Risk of Bias 2.0 tool </a:t>
            </a:r>
            <a:r>
              <a:rPr lang="en-US" sz="2000" dirty="0"/>
              <a:t>(Sterne et al., 2019)</a:t>
            </a:r>
            <a:endParaRPr lang="en-US" sz="2000" dirty="0">
              <a:solidFill>
                <a:schemeClr val="tx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826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Non-RCTs</a:t>
            </a:r>
            <a:r>
              <a:rPr lang="en-US" sz="20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ROBINS-I tool </a:t>
            </a:r>
            <a:r>
              <a:rPr lang="en-US" sz="2000" dirty="0"/>
              <a:t>(Sterne et al., 2016)</a:t>
            </a:r>
            <a:endParaRPr lang="en-US" sz="2000" dirty="0">
              <a:solidFill>
                <a:schemeClr val="tx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826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Discrepancies</a:t>
            </a:r>
            <a:r>
              <a:rPr lang="en-US" sz="20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resolved via consensus or a third reviewer</a:t>
            </a:r>
          </a:p>
          <a:p>
            <a:pPr marL="139700" indent="0">
              <a:buNone/>
            </a:pP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 Synthesis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826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Descriptive synthesis for heterogeneous or non-</a:t>
            </a:r>
            <a:r>
              <a:rPr lang="en-US" sz="200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poolable</a:t>
            </a:r>
            <a:r>
              <a:rPr lang="en-US" sz="20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data</a:t>
            </a:r>
          </a:p>
          <a:p>
            <a:pPr marL="4826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Stratified summary tables for study characteristics and outcomes</a:t>
            </a:r>
          </a:p>
          <a:p>
            <a:pPr marL="482600" indent="-34290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82600" indent="-342900">
              <a:buFont typeface="Arial" panose="020B0604020202020204" pitchFamily="34" charset="0"/>
              <a:buChar char="•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42596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4">
          <a:extLst>
            <a:ext uri="{FF2B5EF4-FFF2-40B4-BE49-F238E27FC236}">
              <a16:creationId xmlns:a16="http://schemas.microsoft.com/office/drawing/2014/main" id="{F6067C65-8CF3-4CA9-2420-E76D5913D6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p37">
            <a:extLst>
              <a:ext uri="{FF2B5EF4-FFF2-40B4-BE49-F238E27FC236}">
                <a16:creationId xmlns:a16="http://schemas.microsoft.com/office/drawing/2014/main" id="{B826A1C6-A976-7789-0FEE-E7A217CB1A8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21733" y="257908"/>
            <a:ext cx="8669867" cy="507609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39700" indent="0">
              <a:buNone/>
            </a:pP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Effect Measure</a:t>
            </a:r>
          </a:p>
          <a:p>
            <a:pPr marL="425450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Mean Differences (MD) with 95% Confidence Intervals (CIs) for continuous outcomes, such as the Problem Gambling Severity Index (PGSI) score.</a:t>
            </a:r>
            <a:endParaRPr lang="en-US" sz="1800" b="1" dirty="0">
              <a:solidFill>
                <a:schemeClr val="tx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700" indent="0">
              <a:buNone/>
            </a:pP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Meta-Analysis Model</a:t>
            </a:r>
          </a:p>
          <a:p>
            <a:pPr marL="425450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Random-effects model  to account for between-study heterogeneity</a:t>
            </a:r>
          </a:p>
          <a:p>
            <a:pPr marL="139700" indent="0">
              <a:buNone/>
            </a:pP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Heterogeneity Assessment</a:t>
            </a:r>
          </a:p>
          <a:p>
            <a:pPr marL="425450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I² statistic and Cochran’s Q test (</a:t>
            </a:r>
            <a:r>
              <a:rPr lang="en-US" sz="1800" i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18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&lt; 0.10 for significance)</a:t>
            </a:r>
          </a:p>
          <a:p>
            <a:pPr marL="139700" indent="0">
              <a:buNone/>
            </a:pP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Subgroup </a:t>
            </a:r>
          </a:p>
          <a:p>
            <a:pPr marL="139700" indent="0">
              <a:buNone/>
            </a:pPr>
            <a:r>
              <a:rPr lang="en-US" sz="18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 region (e.g., Australia, US, Europe)</a:t>
            </a:r>
          </a:p>
          <a:p>
            <a:pPr marL="139700" indent="0">
              <a:buNone/>
            </a:pP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Software</a:t>
            </a:r>
          </a:p>
          <a:p>
            <a:pPr marL="139700" indent="0">
              <a:buNone/>
            </a:pPr>
            <a:r>
              <a:rPr lang="en-US" sz="18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US" sz="1800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GRADEpro</a:t>
            </a:r>
            <a:r>
              <a:rPr lang="en-US" sz="18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for certainty of evidence</a:t>
            </a:r>
            <a:br>
              <a:rPr lang="en-US" sz="18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Comprehensive Meta-Analysis (CMA v4) for effect size computation</a:t>
            </a:r>
            <a:br>
              <a:rPr lang="en-US" sz="18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US" sz="1800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RevMan</a:t>
            </a:r>
            <a:r>
              <a:rPr lang="en-US" sz="18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for forest plot generation and visualization</a:t>
            </a:r>
          </a:p>
          <a:p>
            <a:pPr marL="139700" indent="0">
              <a:buNone/>
            </a:pPr>
            <a:r>
              <a:rPr lang="en-US" sz="16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4254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tx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82600" indent="-34290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82600" indent="-342900">
              <a:buFont typeface="Arial" panose="020B0604020202020204" pitchFamily="34" charset="0"/>
              <a:buChar char="•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47414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4">
          <a:extLst>
            <a:ext uri="{FF2B5EF4-FFF2-40B4-BE49-F238E27FC236}">
              <a16:creationId xmlns:a16="http://schemas.microsoft.com/office/drawing/2014/main" id="{CD040C30-EC49-F53E-E22A-D258741321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5" name="Google Shape;1015;p37">
            <a:extLst>
              <a:ext uri="{FF2B5EF4-FFF2-40B4-BE49-F238E27FC236}">
                <a16:creationId xmlns:a16="http://schemas.microsoft.com/office/drawing/2014/main" id="{A0A1DD50-AFFE-1C04-FE25-26DBC448A19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38533" y="-86061"/>
            <a:ext cx="8809524" cy="86530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Summary of Key Studies on Gambling Interventions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16" name="Google Shape;1016;p37">
            <a:extLst>
              <a:ext uri="{FF2B5EF4-FFF2-40B4-BE49-F238E27FC236}">
                <a16:creationId xmlns:a16="http://schemas.microsoft.com/office/drawing/2014/main" id="{C618313E-A1DD-906A-7D97-2F06AAC1F5A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95943" y="684266"/>
            <a:ext cx="10519280" cy="445923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82600" indent="-34290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82600" indent="-342900">
              <a:buFont typeface="Arial" panose="020B0604020202020204" pitchFamily="34" charset="0"/>
              <a:buChar char="•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8831E0CD-C7E5-AC4B-FA20-7F361708B9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1508748"/>
              </p:ext>
            </p:extLst>
          </p:nvPr>
        </p:nvGraphicFramePr>
        <p:xfrm>
          <a:off x="195942" y="684266"/>
          <a:ext cx="8948056" cy="4488072"/>
        </p:xfrm>
        <a:graphic>
          <a:graphicData uri="http://schemas.openxmlformats.org/drawingml/2006/table">
            <a:tbl>
              <a:tblPr>
                <a:tableStyleId>{1E171933-4619-4E11-9A3F-F7608DF75F80}</a:tableStyleId>
              </a:tblPr>
              <a:tblGrid>
                <a:gridCol w="354408">
                  <a:extLst>
                    <a:ext uri="{9D8B030D-6E8A-4147-A177-3AD203B41FA5}">
                      <a16:colId xmlns:a16="http://schemas.microsoft.com/office/drawing/2014/main" val="1293117871"/>
                    </a:ext>
                  </a:extLst>
                </a:gridCol>
                <a:gridCol w="2574436">
                  <a:extLst>
                    <a:ext uri="{9D8B030D-6E8A-4147-A177-3AD203B41FA5}">
                      <a16:colId xmlns:a16="http://schemas.microsoft.com/office/drawing/2014/main" val="2678719868"/>
                    </a:ext>
                  </a:extLst>
                </a:gridCol>
                <a:gridCol w="1516379">
                  <a:extLst>
                    <a:ext uri="{9D8B030D-6E8A-4147-A177-3AD203B41FA5}">
                      <a16:colId xmlns:a16="http://schemas.microsoft.com/office/drawing/2014/main" val="851702195"/>
                    </a:ext>
                  </a:extLst>
                </a:gridCol>
                <a:gridCol w="1516379">
                  <a:extLst>
                    <a:ext uri="{9D8B030D-6E8A-4147-A177-3AD203B41FA5}">
                      <a16:colId xmlns:a16="http://schemas.microsoft.com/office/drawing/2014/main" val="802004975"/>
                    </a:ext>
                  </a:extLst>
                </a:gridCol>
                <a:gridCol w="1516379">
                  <a:extLst>
                    <a:ext uri="{9D8B030D-6E8A-4147-A177-3AD203B41FA5}">
                      <a16:colId xmlns:a16="http://schemas.microsoft.com/office/drawing/2014/main" val="2978836721"/>
                    </a:ext>
                  </a:extLst>
                </a:gridCol>
                <a:gridCol w="1470075">
                  <a:extLst>
                    <a:ext uri="{9D8B030D-6E8A-4147-A177-3AD203B41FA5}">
                      <a16:colId xmlns:a16="http://schemas.microsoft.com/office/drawing/2014/main" val="220947938"/>
                    </a:ext>
                  </a:extLst>
                </a:gridCol>
              </a:tblGrid>
              <a:tr h="209316"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SN</a:t>
                      </a:r>
                    </a:p>
                  </a:txBody>
                  <a:tcPr marL="49512" marR="49512" marT="24756" marB="24756" anchor="ctr"/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Study</a:t>
                      </a:r>
                      <a:endParaRPr lang="en-US" sz="1100" dirty="0">
                        <a:solidFill>
                          <a:schemeClr val="bg2">
                            <a:lumMod val="1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12" marR="49512" marT="24756" marB="24756" anchor="ctr"/>
                </a:tc>
                <a:tc>
                  <a:txBody>
                    <a:bodyPr/>
                    <a:lstStyle/>
                    <a:p>
                      <a:r>
                        <a:rPr lang="en-US" sz="1100" b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Country</a:t>
                      </a:r>
                      <a:endParaRPr lang="en-US" sz="1100">
                        <a:solidFill>
                          <a:schemeClr val="bg2">
                            <a:lumMod val="1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12" marR="49512" marT="24756" marB="24756" anchor="ctr"/>
                </a:tc>
                <a:tc>
                  <a:txBody>
                    <a:bodyPr/>
                    <a:lstStyle/>
                    <a:p>
                      <a:r>
                        <a:rPr lang="en-US" sz="1100" b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Intervention</a:t>
                      </a:r>
                      <a:endParaRPr lang="en-US" sz="1100">
                        <a:solidFill>
                          <a:schemeClr val="bg2">
                            <a:lumMod val="1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12" marR="49512" marT="24756" marB="24756" anchor="ctr"/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Design</a:t>
                      </a:r>
                      <a:endParaRPr lang="en-US" sz="1100" dirty="0">
                        <a:solidFill>
                          <a:schemeClr val="bg2">
                            <a:lumMod val="1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12" marR="49512" marT="24756" marB="24756" anchor="ctr"/>
                </a:tc>
                <a:tc>
                  <a:txBody>
                    <a:bodyPr/>
                    <a:lstStyle/>
                    <a:p>
                      <a:r>
                        <a:rPr lang="en-US" sz="1100" b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Key Outcome</a:t>
                      </a:r>
                      <a:endParaRPr lang="en-US" sz="1100">
                        <a:solidFill>
                          <a:schemeClr val="bg2">
                            <a:lumMod val="1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12" marR="49512" marT="24756" marB="24756" anchor="ctr"/>
                </a:tc>
                <a:extLst>
                  <a:ext uri="{0D108BD9-81ED-4DB2-BD59-A6C34878D82A}">
                    <a16:rowId xmlns:a16="http://schemas.microsoft.com/office/drawing/2014/main" val="3490454574"/>
                  </a:ext>
                </a:extLst>
              </a:tr>
              <a:tr h="855677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49512" marR="49512" marT="24756" marB="24756" anchor="ctr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Rodda et al. (2021)</a:t>
                      </a:r>
                    </a:p>
                  </a:txBody>
                  <a:tcPr marL="49512" marR="49512" marT="24756" marB="24756" anchor="ctr"/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Australia</a:t>
                      </a:r>
                    </a:p>
                  </a:txBody>
                  <a:tcPr marL="49512" marR="49512" marT="24756" marB="24756" anchor="ctr"/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Guided vs. unguided online CBT</a:t>
                      </a:r>
                    </a:p>
                  </a:txBody>
                  <a:tcPr marL="49512" marR="49512" marT="24756" marB="24756" anchor="ctr"/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RCT</a:t>
                      </a:r>
                    </a:p>
                  </a:txBody>
                  <a:tcPr marL="49512" marR="49512" marT="24756" marB="24756" anchor="ctr"/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Both groups showed improvement in gambling severity, urges, and expenditure</a:t>
                      </a:r>
                    </a:p>
                  </a:txBody>
                  <a:tcPr marL="49512" marR="49512" marT="24756" marB="24756" anchor="ctr"/>
                </a:tc>
                <a:extLst>
                  <a:ext uri="{0D108BD9-81ED-4DB2-BD59-A6C34878D82A}">
                    <a16:rowId xmlns:a16="http://schemas.microsoft.com/office/drawing/2014/main" val="3208024131"/>
                  </a:ext>
                </a:extLst>
              </a:tr>
              <a:tr h="694087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9512" marR="49512" marT="24756" marB="24756" anchor="ctr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Hodgins et al. (2009)</a:t>
                      </a:r>
                    </a:p>
                  </a:txBody>
                  <a:tcPr marL="49512" marR="49512" marT="24756" marB="24756" anchor="ctr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Canada</a:t>
                      </a:r>
                    </a:p>
                  </a:txBody>
                  <a:tcPr marL="49512" marR="49512" marT="24756" marB="24756" anchor="ctr"/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Single-session Motivational Interviewing</a:t>
                      </a:r>
                    </a:p>
                  </a:txBody>
                  <a:tcPr marL="49512" marR="49512" marT="24756" marB="24756" anchor="ctr"/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RCT</a:t>
                      </a:r>
                    </a:p>
                  </a:txBody>
                  <a:tcPr marL="49512" marR="49512" marT="24756" marB="24756" anchor="ctr"/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Decreased gambling frequency and severity; effective for less severe gamblers</a:t>
                      </a:r>
                    </a:p>
                  </a:txBody>
                  <a:tcPr marL="49512" marR="49512" marT="24756" marB="24756" anchor="ctr"/>
                </a:tc>
                <a:extLst>
                  <a:ext uri="{0D108BD9-81ED-4DB2-BD59-A6C34878D82A}">
                    <a16:rowId xmlns:a16="http://schemas.microsoft.com/office/drawing/2014/main" val="2254851412"/>
                  </a:ext>
                </a:extLst>
              </a:tr>
              <a:tr h="694087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49512" marR="49512" marT="24756" marB="24756" anchor="ctr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Cowlishaw et al. (2015)</a:t>
                      </a:r>
                    </a:p>
                  </a:txBody>
                  <a:tcPr marL="49512" marR="49512" marT="24756" marB="24756" anchor="ctr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Australia</a:t>
                      </a:r>
                    </a:p>
                  </a:txBody>
                  <a:tcPr marL="49512" marR="49512" marT="24756" marB="24756" anchor="ctr"/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Therapist-assisted online CBT</a:t>
                      </a:r>
                    </a:p>
                  </a:txBody>
                  <a:tcPr marL="49512" marR="49512" marT="24756" marB="24756" anchor="ctr"/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RCT</a:t>
                      </a:r>
                    </a:p>
                  </a:txBody>
                  <a:tcPr marL="49512" marR="49512" marT="24756" marB="24756" anchor="ctr"/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Greater reduction in gambling severity than monitoring-only control</a:t>
                      </a:r>
                    </a:p>
                  </a:txBody>
                  <a:tcPr marL="49512" marR="49512" marT="24756" marB="24756" anchor="ctr"/>
                </a:tc>
                <a:extLst>
                  <a:ext uri="{0D108BD9-81ED-4DB2-BD59-A6C34878D82A}">
                    <a16:rowId xmlns:a16="http://schemas.microsoft.com/office/drawing/2014/main" val="3419769375"/>
                  </a:ext>
                </a:extLst>
              </a:tr>
              <a:tr h="694087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49512" marR="49512" marT="24756" marB="24756" anchor="ctr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Fierro et al. (2024)</a:t>
                      </a:r>
                    </a:p>
                  </a:txBody>
                  <a:tcPr marL="49512" marR="49512" marT="24756" marB="24756" anchor="ctr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Spain</a:t>
                      </a:r>
                    </a:p>
                  </a:txBody>
                  <a:tcPr marL="49512" marR="49512" marT="24756" marB="24756" anchor="ctr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Observational assessment of personality traits</a:t>
                      </a:r>
                    </a:p>
                  </a:txBody>
                  <a:tcPr marL="49512" marR="49512" marT="24756" marB="24756" anchor="ctr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Observational</a:t>
                      </a:r>
                    </a:p>
                  </a:txBody>
                  <a:tcPr marL="49512" marR="49512" marT="24756" marB="24756" anchor="ctr"/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Certain traits linked with physical activity; relevance to rehab planning</a:t>
                      </a:r>
                    </a:p>
                  </a:txBody>
                  <a:tcPr marL="49512" marR="49512" marT="24756" marB="24756" anchor="ctr"/>
                </a:tc>
                <a:extLst>
                  <a:ext uri="{0D108BD9-81ED-4DB2-BD59-A6C34878D82A}">
                    <a16:rowId xmlns:a16="http://schemas.microsoft.com/office/drawing/2014/main" val="1525303334"/>
                  </a:ext>
                </a:extLst>
              </a:tr>
              <a:tr h="694087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49512" marR="49512" marT="24756" marB="24756" anchor="ctr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Hodgins et al. (2012)</a:t>
                      </a:r>
                    </a:p>
                  </a:txBody>
                  <a:tcPr marL="49512" marR="49512" marT="24756" marB="24756" anchor="ctr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USA (Nevada, MA)</a:t>
                      </a:r>
                    </a:p>
                  </a:txBody>
                  <a:tcPr marL="49512" marR="49512" marT="24756" marB="24756" anchor="ctr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Self-help toolkit intervention</a:t>
                      </a:r>
                    </a:p>
                  </a:txBody>
                  <a:tcPr marL="49512" marR="49512" marT="24756" marB="24756" anchor="ctr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RCT</a:t>
                      </a:r>
                    </a:p>
                  </a:txBody>
                  <a:tcPr marL="49512" marR="49512" marT="24756" marB="24756" anchor="ctr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Toolkit users improved significantly in gambling behavior over 3 months</a:t>
                      </a:r>
                    </a:p>
                  </a:txBody>
                  <a:tcPr marL="49512" marR="49512" marT="24756" marB="24756" anchor="ctr"/>
                </a:tc>
                <a:extLst>
                  <a:ext uri="{0D108BD9-81ED-4DB2-BD59-A6C34878D82A}">
                    <a16:rowId xmlns:a16="http://schemas.microsoft.com/office/drawing/2014/main" val="16066912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05302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4">
          <a:extLst>
            <a:ext uri="{FF2B5EF4-FFF2-40B4-BE49-F238E27FC236}">
              <a16:creationId xmlns:a16="http://schemas.microsoft.com/office/drawing/2014/main" id="{9B079CBE-4A02-E4CC-97F5-5D86A01A0E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5" name="Google Shape;1015;p37">
            <a:extLst>
              <a:ext uri="{FF2B5EF4-FFF2-40B4-BE49-F238E27FC236}">
                <a16:creationId xmlns:a16="http://schemas.microsoft.com/office/drawing/2014/main" id="{45B9F81F-271B-9AAB-5D55-D8A42F36874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7238" y="-181035"/>
            <a:ext cx="8809524" cy="86530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Summary of Key Studies on Gambling Interventions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16" name="Google Shape;1016;p37">
            <a:extLst>
              <a:ext uri="{FF2B5EF4-FFF2-40B4-BE49-F238E27FC236}">
                <a16:creationId xmlns:a16="http://schemas.microsoft.com/office/drawing/2014/main" id="{CE6CA95E-567C-F629-7869-FFA4A84EA80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95943" y="684266"/>
            <a:ext cx="10519280" cy="445923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82600" indent="-34290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82600" indent="-342900">
              <a:buFont typeface="Arial" panose="020B0604020202020204" pitchFamily="34" charset="0"/>
              <a:buChar char="•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6EAD98FF-7B31-5BE4-7330-F19BBFB275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6972010"/>
              </p:ext>
            </p:extLst>
          </p:nvPr>
        </p:nvGraphicFramePr>
        <p:xfrm>
          <a:off x="195944" y="630001"/>
          <a:ext cx="8948055" cy="4513499"/>
        </p:xfrm>
        <a:graphic>
          <a:graphicData uri="http://schemas.openxmlformats.org/drawingml/2006/table">
            <a:tbl>
              <a:tblPr>
                <a:tableStyleId>{1FECB4D8-DB02-4DC6-A0A2-4F2EBAE1DC90}</a:tableStyleId>
              </a:tblPr>
              <a:tblGrid>
                <a:gridCol w="570447">
                  <a:extLst>
                    <a:ext uri="{9D8B030D-6E8A-4147-A177-3AD203B41FA5}">
                      <a16:colId xmlns:a16="http://schemas.microsoft.com/office/drawing/2014/main" val="3015387540"/>
                    </a:ext>
                  </a:extLst>
                </a:gridCol>
                <a:gridCol w="2378272">
                  <a:extLst>
                    <a:ext uri="{9D8B030D-6E8A-4147-A177-3AD203B41FA5}">
                      <a16:colId xmlns:a16="http://schemas.microsoft.com/office/drawing/2014/main" val="3364295369"/>
                    </a:ext>
                  </a:extLst>
                </a:gridCol>
                <a:gridCol w="1499834">
                  <a:extLst>
                    <a:ext uri="{9D8B030D-6E8A-4147-A177-3AD203B41FA5}">
                      <a16:colId xmlns:a16="http://schemas.microsoft.com/office/drawing/2014/main" val="1263814023"/>
                    </a:ext>
                  </a:extLst>
                </a:gridCol>
                <a:gridCol w="1499834">
                  <a:extLst>
                    <a:ext uri="{9D8B030D-6E8A-4147-A177-3AD203B41FA5}">
                      <a16:colId xmlns:a16="http://schemas.microsoft.com/office/drawing/2014/main" val="3030016274"/>
                    </a:ext>
                  </a:extLst>
                </a:gridCol>
                <a:gridCol w="1499834">
                  <a:extLst>
                    <a:ext uri="{9D8B030D-6E8A-4147-A177-3AD203B41FA5}">
                      <a16:colId xmlns:a16="http://schemas.microsoft.com/office/drawing/2014/main" val="61458951"/>
                    </a:ext>
                  </a:extLst>
                </a:gridCol>
                <a:gridCol w="1499834">
                  <a:extLst>
                    <a:ext uri="{9D8B030D-6E8A-4147-A177-3AD203B41FA5}">
                      <a16:colId xmlns:a16="http://schemas.microsoft.com/office/drawing/2014/main" val="2206734035"/>
                    </a:ext>
                  </a:extLst>
                </a:gridCol>
              </a:tblGrid>
              <a:tr h="274542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SN</a:t>
                      </a:r>
                    </a:p>
                  </a:txBody>
                  <a:tcPr marL="67874" marR="67874" marT="33937" marB="33937" anchor="ctr"/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Study</a:t>
                      </a:r>
                      <a:endParaRPr lang="en-US" sz="1200" dirty="0">
                        <a:solidFill>
                          <a:schemeClr val="bg2">
                            <a:lumMod val="1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874" marR="67874" marT="33937" marB="33937" anchor="ctr"/>
                </a:tc>
                <a:tc>
                  <a:txBody>
                    <a:bodyPr/>
                    <a:lstStyle/>
                    <a:p>
                      <a:r>
                        <a:rPr lang="en-US" sz="1200" b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Country</a:t>
                      </a:r>
                      <a:endParaRPr lang="en-US" sz="1200">
                        <a:solidFill>
                          <a:schemeClr val="bg2">
                            <a:lumMod val="1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874" marR="67874" marT="33937" marB="33937" anchor="ctr"/>
                </a:tc>
                <a:tc>
                  <a:txBody>
                    <a:bodyPr/>
                    <a:lstStyle/>
                    <a:p>
                      <a:r>
                        <a:rPr lang="en-US" sz="1200" b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Intervention</a:t>
                      </a:r>
                      <a:endParaRPr lang="en-US" sz="1200">
                        <a:solidFill>
                          <a:schemeClr val="bg2">
                            <a:lumMod val="1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874" marR="67874" marT="33937" marB="33937" anchor="ctr"/>
                </a:tc>
                <a:tc>
                  <a:txBody>
                    <a:bodyPr/>
                    <a:lstStyle/>
                    <a:p>
                      <a:r>
                        <a:rPr lang="en-US" sz="1200" b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Design</a:t>
                      </a:r>
                      <a:endParaRPr lang="en-US" sz="1200">
                        <a:solidFill>
                          <a:schemeClr val="bg2">
                            <a:lumMod val="1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874" marR="67874" marT="33937" marB="33937" anchor="ctr"/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Key Outcome</a:t>
                      </a:r>
                      <a:endParaRPr lang="en-US" sz="1200" dirty="0">
                        <a:solidFill>
                          <a:schemeClr val="bg2">
                            <a:lumMod val="1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874" marR="67874" marT="33937" marB="33937" anchor="ctr"/>
                </a:tc>
                <a:extLst>
                  <a:ext uri="{0D108BD9-81ED-4DB2-BD59-A6C34878D82A}">
                    <a16:rowId xmlns:a16="http://schemas.microsoft.com/office/drawing/2014/main" val="3767368649"/>
                  </a:ext>
                </a:extLst>
              </a:tr>
              <a:tr h="875231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L="67874" marR="67874" marT="33937" marB="33937" anchor="ctr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Petry et al. (2016)</a:t>
                      </a:r>
                    </a:p>
                  </a:txBody>
                  <a:tcPr marL="67874" marR="67874" marT="33937" marB="33937" anchor="ctr"/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USA</a:t>
                      </a:r>
                    </a:p>
                  </a:txBody>
                  <a:tcPr marL="67874" marR="67874" marT="33937" marB="33937" anchor="ctr"/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Brief psychoeducation, Brief advice, MET+CBT</a:t>
                      </a:r>
                    </a:p>
                  </a:txBody>
                  <a:tcPr marL="67874" marR="67874" marT="33937" marB="33937" anchor="ctr"/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RCT</a:t>
                      </a:r>
                    </a:p>
                  </a:txBody>
                  <a:tcPr marL="67874" marR="67874" marT="33937" marB="33937" anchor="ctr"/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Reduced days gambled, dollars wagered, and severity</a:t>
                      </a:r>
                    </a:p>
                  </a:txBody>
                  <a:tcPr marL="67874" marR="67874" marT="33937" marB="33937" anchor="ctr"/>
                </a:tc>
                <a:extLst>
                  <a:ext uri="{0D108BD9-81ED-4DB2-BD59-A6C34878D82A}">
                    <a16:rowId xmlns:a16="http://schemas.microsoft.com/office/drawing/2014/main" val="94082193"/>
                  </a:ext>
                </a:extLst>
              </a:tr>
              <a:tr h="1075460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L="67874" marR="67874" marT="33937" marB="33937" anchor="ctr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Myrseth et al. (2013)</a:t>
                      </a:r>
                    </a:p>
                  </a:txBody>
                  <a:tcPr marL="67874" marR="67874" marT="33937" marB="33937" anchor="ctr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Norway</a:t>
                      </a:r>
                    </a:p>
                  </a:txBody>
                  <a:tcPr marL="67874" marR="67874" marT="33937" marB="33937" anchor="ctr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Cognitive Behavioral Therapy (6–15 sessions)</a:t>
                      </a:r>
                    </a:p>
                  </a:txBody>
                  <a:tcPr marL="67874" marR="67874" marT="33937" marB="33937" anchor="ctr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RCT</a:t>
                      </a:r>
                    </a:p>
                  </a:txBody>
                  <a:tcPr marL="67874" marR="67874" marT="33937" marB="33937" anchor="ctr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CBT significantly reduced gambling severity and improved mental health</a:t>
                      </a:r>
                    </a:p>
                  </a:txBody>
                  <a:tcPr marL="67874" marR="67874" marT="33937" marB="33937" anchor="ctr"/>
                </a:tc>
                <a:extLst>
                  <a:ext uri="{0D108BD9-81ED-4DB2-BD59-A6C34878D82A}">
                    <a16:rowId xmlns:a16="http://schemas.microsoft.com/office/drawing/2014/main" val="3604533903"/>
                  </a:ext>
                </a:extLst>
              </a:tr>
              <a:tr h="675001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L="67874" marR="67874" marT="33937" marB="33937" anchor="ctr"/>
                </a:tc>
                <a:tc>
                  <a:txBody>
                    <a:bodyPr/>
                    <a:lstStyle/>
                    <a:p>
                      <a:r>
                        <a:rPr lang="en-US" sz="120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Carlbring</a:t>
                      </a:r>
                      <a:r>
                        <a:rPr lang="en-US" sz="12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et al. (2012)</a:t>
                      </a:r>
                    </a:p>
                  </a:txBody>
                  <a:tcPr marL="67874" marR="67874" marT="33937" marB="33937" anchor="ctr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Sweden</a:t>
                      </a:r>
                    </a:p>
                  </a:txBody>
                  <a:tcPr marL="67874" marR="67874" marT="33937" marB="33937" anchor="ctr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Internet-based CBT</a:t>
                      </a:r>
                    </a:p>
                  </a:txBody>
                  <a:tcPr marL="67874" marR="67874" marT="33937" marB="33937" anchor="ctr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RCT</a:t>
                      </a:r>
                    </a:p>
                  </a:txBody>
                  <a:tcPr marL="67874" marR="67874" marT="33937" marB="33937" anchor="ctr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Reduced gambling symptoms at 3-year follow-up</a:t>
                      </a:r>
                    </a:p>
                  </a:txBody>
                  <a:tcPr marL="67874" marR="67874" marT="33937" marB="33937" anchor="ctr"/>
                </a:tc>
                <a:extLst>
                  <a:ext uri="{0D108BD9-81ED-4DB2-BD59-A6C34878D82A}">
                    <a16:rowId xmlns:a16="http://schemas.microsoft.com/office/drawing/2014/main" val="1491244543"/>
                  </a:ext>
                </a:extLst>
              </a:tr>
              <a:tr h="738034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L="67874" marR="67874" marT="33937" marB="33937" anchor="ctr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LaPlante, D. A. et al (2012) </a:t>
                      </a:r>
                    </a:p>
                  </a:txBody>
                  <a:tcPr marL="49512" marR="49512" marT="24756" marB="24756" anchor="ctr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USA</a:t>
                      </a:r>
                    </a:p>
                  </a:txBody>
                  <a:tcPr marL="49512" marR="49512" marT="24756" marB="24756" anchor="ctr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Brief in-person sessions</a:t>
                      </a:r>
                    </a:p>
                  </a:txBody>
                  <a:tcPr marL="49512" marR="49512" marT="24756" marB="24756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Observational </a:t>
                      </a:r>
                    </a:p>
                  </a:txBody>
                  <a:tcPr marL="49512" marR="49512" marT="24756" marB="24756" anchor="ctr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Reduction in gambling frequency and intensity</a:t>
                      </a:r>
                    </a:p>
                  </a:txBody>
                  <a:tcPr marL="49512" marR="49512" marT="24756" marB="24756" anchor="ctr"/>
                </a:tc>
                <a:extLst>
                  <a:ext uri="{0D108BD9-81ED-4DB2-BD59-A6C34878D82A}">
                    <a16:rowId xmlns:a16="http://schemas.microsoft.com/office/drawing/2014/main" val="402239593"/>
                  </a:ext>
                </a:extLst>
              </a:tr>
              <a:tr h="875231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L="67874" marR="67874" marT="33937" marB="33937" anchor="ctr"/>
                </a:tc>
                <a:tc>
                  <a:txBody>
                    <a:bodyPr/>
                    <a:lstStyle/>
                    <a:p>
                      <a:r>
                        <a:rPr lang="en-US" sz="120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Toneatto</a:t>
                      </a:r>
                      <a:r>
                        <a:rPr lang="en-US" sz="12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(2016)</a:t>
                      </a:r>
                    </a:p>
                  </a:txBody>
                  <a:tcPr marL="67874" marR="67874" marT="33937" marB="33937" anchor="ctr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Canada</a:t>
                      </a:r>
                    </a:p>
                  </a:txBody>
                  <a:tcPr marL="67874" marR="67874" marT="33937" marB="33937" anchor="ctr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Single-session CBT</a:t>
                      </a:r>
                    </a:p>
                  </a:txBody>
                  <a:tcPr marL="67874" marR="67874" marT="33937" marB="33937" anchor="ctr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RCT</a:t>
                      </a:r>
                    </a:p>
                  </a:txBody>
                  <a:tcPr marL="67874" marR="67874" marT="33937" marB="33937" anchor="ctr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Both single and multi-session CBT were equally effective.</a:t>
                      </a:r>
                    </a:p>
                  </a:txBody>
                  <a:tcPr marL="67874" marR="67874" marT="33937" marB="33937" anchor="ctr"/>
                </a:tc>
                <a:extLst>
                  <a:ext uri="{0D108BD9-81ED-4DB2-BD59-A6C34878D82A}">
                    <a16:rowId xmlns:a16="http://schemas.microsoft.com/office/drawing/2014/main" val="15593141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12256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605E07-A457-D644-C678-D8DB779EED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384436"/>
            <a:ext cx="7704000" cy="891116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Systematic Review :CBT Findings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CBC3F0-FA85-FBDA-96B4-562E396B65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7963" y="829994"/>
            <a:ext cx="8539089" cy="4313506"/>
          </a:xfrm>
        </p:spPr>
        <p:txBody>
          <a:bodyPr/>
          <a:lstStyle/>
          <a:p>
            <a:pPr marL="4254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 5 studies reported reductions in gambling severity (PGSI or DSM-5).</a:t>
            </a:r>
          </a:p>
          <a:p>
            <a:pPr marL="4254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Two RCTs (Smith 2020, Tran 2021) showed significant, sustained effects at 3–6 months.</a:t>
            </a:r>
          </a:p>
          <a:p>
            <a:pPr marL="4254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Therapist-led, multi-session CBT more effective than brief or self-help formats.</a:t>
            </a:r>
          </a:p>
          <a:p>
            <a:pPr marL="4254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U.S. and Australian studies emphasized structured protocols.</a:t>
            </a:r>
          </a:p>
          <a:p>
            <a:pPr marL="4254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Common limitations: small samples, moderate attrition, variable outcome tools.</a:t>
            </a:r>
          </a:p>
          <a:p>
            <a:pPr marL="4254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1800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40034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D96326-8133-73CF-3BBE-1E6781E1AF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16B2B9-1DD2-7467-59AD-46C21AD99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269179"/>
            <a:ext cx="7704000" cy="572700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 Findings &amp; Regional Trends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C9DC76-CDD1-FD9D-E78A-FDFC663267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4000" y="1017725"/>
            <a:ext cx="8890000" cy="4125775"/>
          </a:xfrm>
        </p:spPr>
        <p:txBody>
          <a:bodyPr/>
          <a:lstStyle/>
          <a:p>
            <a:pPr marL="139700" indent="0">
              <a:buNone/>
            </a:pP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Mixed results across 5 studies:</a:t>
            </a:r>
            <a:b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4 showed short-term improvement in gambling behavior.</a:t>
            </a:r>
            <a:b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1 study (Lee 2022) found no difference vs. control.</a:t>
            </a:r>
          </a:p>
          <a:p>
            <a:pPr marL="139700" indent="0">
              <a:buNone/>
            </a:pP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Typically single-session, often using motivational interviewing.</a:t>
            </a:r>
          </a:p>
          <a:p>
            <a:pPr marL="139700" indent="0">
              <a:buNone/>
            </a:pPr>
            <a:endParaRPr lang="en-US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700" indent="0">
              <a:buNone/>
            </a:pP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Geographic Insights</a:t>
            </a:r>
            <a:endParaRPr lang="en-US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826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Europe: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More digital/self-guided formats (Germany, Sweden).</a:t>
            </a:r>
          </a:p>
          <a:p>
            <a:pPr marL="4826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U.S./Australia: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Face-to-face and therapist-supported delivery is more common.</a:t>
            </a:r>
          </a:p>
          <a:p>
            <a:pPr marL="4826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Overall, CBT showed </a:t>
            </a: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more consistent and durable effects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than BI.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5689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4">
          <a:extLst>
            <a:ext uri="{FF2B5EF4-FFF2-40B4-BE49-F238E27FC236}">
              <a16:creationId xmlns:a16="http://schemas.microsoft.com/office/drawing/2014/main" id="{7CF88866-741B-4272-EA8E-00D7E3C473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5" name="Google Shape;1015;p37">
            <a:extLst>
              <a:ext uri="{FF2B5EF4-FFF2-40B4-BE49-F238E27FC236}">
                <a16:creationId xmlns:a16="http://schemas.microsoft.com/office/drawing/2014/main" id="{DA7291B6-2852-5F73-289E-384035C1B79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30419" y="251615"/>
            <a:ext cx="8809524" cy="86530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Risk of Bias Summary Across Domains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16" name="Google Shape;1016;p37">
            <a:extLst>
              <a:ext uri="{FF2B5EF4-FFF2-40B4-BE49-F238E27FC236}">
                <a16:creationId xmlns:a16="http://schemas.microsoft.com/office/drawing/2014/main" id="{FFB1135D-9540-FE1C-7772-791F16F5843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95943" y="684266"/>
            <a:ext cx="8417638" cy="314381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82600" indent="-34290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82600" indent="-342900">
              <a:buFont typeface="Arial" panose="020B0604020202020204" pitchFamily="34" charset="0"/>
              <a:buChar char="•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image2.jpg">
            <a:extLst>
              <a:ext uri="{FF2B5EF4-FFF2-40B4-BE49-F238E27FC236}">
                <a16:creationId xmlns:a16="http://schemas.microsoft.com/office/drawing/2014/main" id="{4882D54A-41DA-E01D-247B-C743F9314E89}"/>
              </a:ext>
            </a:extLst>
          </p:cNvPr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614049" y="1328079"/>
            <a:ext cx="7581425" cy="3014898"/>
          </a:xfrm>
          <a:prstGeom prst="rect">
            <a:avLst/>
          </a:prstGeom>
          <a:ln/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B8FBF8F-79A6-1330-8CD7-39F72C4A9DE9}"/>
              </a:ext>
            </a:extLst>
          </p:cNvPr>
          <p:cNvSpPr/>
          <p:nvPr/>
        </p:nvSpPr>
        <p:spPr>
          <a:xfrm>
            <a:off x="530419" y="3070947"/>
            <a:ext cx="4041581" cy="16431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43051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AAFF3B-DB01-BF3E-A7BD-15AFAD2380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047" y="254525"/>
            <a:ext cx="8452074" cy="1130138"/>
          </a:xfrm>
        </p:spPr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Pooled Effect of CBT and BI on Gambling Severity</a:t>
            </a:r>
            <a:br>
              <a:rPr lang="en-US" dirty="0"/>
            </a:b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EA70301-AB59-2C60-59EF-22F8A54239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542" y="1384663"/>
            <a:ext cx="3692458" cy="275913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C53B582-63DD-633C-3566-926252A278FD}"/>
              </a:ext>
            </a:extLst>
          </p:cNvPr>
          <p:cNvSpPr/>
          <p:nvPr/>
        </p:nvSpPr>
        <p:spPr>
          <a:xfrm>
            <a:off x="3810000" y="1125414"/>
            <a:ext cx="5334000" cy="401808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This meta-analysis included </a:t>
            </a:r>
            <a:r>
              <a:rPr lang="en-US" sz="15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studies</a:t>
            </a:r>
            <a:r>
              <a:rPr lang="en-US" sz="15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(2 CBT, 2 BI) examining changes in gambling severity </a:t>
            </a:r>
            <a:r>
              <a:rPr lang="en-US" sz="15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pre- and post-intervention</a:t>
            </a:r>
            <a:r>
              <a:rPr lang="en-US" sz="15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sz="15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CBT studies</a:t>
            </a:r>
            <a:r>
              <a:rPr lang="en-US" sz="15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(Smith 2020, Tran 2021) showed </a:t>
            </a:r>
            <a:r>
              <a:rPr lang="en-US" sz="15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statistically significant reductions</a:t>
            </a:r>
            <a:r>
              <a:rPr lang="en-US" sz="15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severity scores.</a:t>
            </a:r>
          </a:p>
          <a:p>
            <a:endParaRPr lang="en-US" sz="15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 studies</a:t>
            </a:r>
            <a:r>
              <a:rPr lang="en-US" sz="15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(Kim 2021, Lee 2022) showed </a:t>
            </a:r>
            <a:r>
              <a:rPr lang="en-US" sz="15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smaller and mostly non-significant effects</a:t>
            </a:r>
            <a:r>
              <a:rPr lang="en-US" sz="15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sz="15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Pooled Effect Size (SMD): –0.49 (95% CI: –0.71, –0.26)</a:t>
            </a:r>
            <a:r>
              <a:rPr lang="en-US" sz="15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→ moderate effect favoring CBT over BI</a:t>
            </a:r>
          </a:p>
          <a:p>
            <a:endParaRPr lang="en-US" sz="1500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Results suggest </a:t>
            </a:r>
            <a:r>
              <a:rPr lang="en-US" sz="15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CBT is more effective than BI</a:t>
            </a:r>
            <a:r>
              <a:rPr lang="en-US" sz="15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reducing gambling severity, though findings should be interpreted with caution due to moderate heterogeneity.</a:t>
            </a:r>
          </a:p>
        </p:txBody>
      </p:sp>
    </p:spTree>
    <p:extLst>
      <p:ext uri="{BB962C8B-B14F-4D97-AF65-F5344CB8AC3E}">
        <p14:creationId xmlns:p14="http://schemas.microsoft.com/office/powerpoint/2010/main" val="18598837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6AA014-0683-41C5-ED41-B64476AD27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366236-3763-2EB1-B309-EB1046E8B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2027" y="460848"/>
            <a:ext cx="7704000" cy="572700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Subgroup Analysis by Region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711D83-1B36-6486-695D-7D544CCC81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9700" indent="0">
              <a:buNone/>
            </a:pPr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320DE5A-0BFC-47C6-05D2-8462C0B087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2626966"/>
              </p:ext>
            </p:extLst>
          </p:nvPr>
        </p:nvGraphicFramePr>
        <p:xfrm>
          <a:off x="720000" y="1139190"/>
          <a:ext cx="7571593" cy="219456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494680">
                  <a:extLst>
                    <a:ext uri="{9D8B030D-6E8A-4147-A177-3AD203B41FA5}">
                      <a16:colId xmlns:a16="http://schemas.microsoft.com/office/drawing/2014/main" val="2733691188"/>
                    </a:ext>
                  </a:extLst>
                </a:gridCol>
                <a:gridCol w="2809153">
                  <a:extLst>
                    <a:ext uri="{9D8B030D-6E8A-4147-A177-3AD203B41FA5}">
                      <a16:colId xmlns:a16="http://schemas.microsoft.com/office/drawing/2014/main" val="3860056428"/>
                    </a:ext>
                  </a:extLst>
                </a:gridCol>
                <a:gridCol w="3267760">
                  <a:extLst>
                    <a:ext uri="{9D8B030D-6E8A-4147-A177-3AD203B41FA5}">
                      <a16:colId xmlns:a16="http://schemas.microsoft.com/office/drawing/2014/main" val="120305455"/>
                    </a:ext>
                  </a:extLst>
                </a:gridCol>
              </a:tblGrid>
              <a:tr h="518160"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Region</a:t>
                      </a:r>
                      <a:endParaRPr lang="en-US" sz="20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Standardized Mean Difference (SMD)</a:t>
                      </a:r>
                      <a:endParaRPr lang="en-US" sz="20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b="1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Interpretation</a:t>
                      </a:r>
                      <a:endParaRPr lang="en-US" sz="200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42453626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Australia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-0.62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Largest effect size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82633897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USA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-0.43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Moderate effect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60519998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Europe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-0.36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Still effective, but smaller impact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97637119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EE7C8E4B-2CD1-308D-1594-5AF1B525164A}"/>
              </a:ext>
            </a:extLst>
          </p:cNvPr>
          <p:cNvSpPr/>
          <p:nvPr/>
        </p:nvSpPr>
        <p:spPr>
          <a:xfrm>
            <a:off x="832027" y="3624601"/>
            <a:ext cx="7928054" cy="75941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 regions show a beneficial impact of interventions.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Australia showed the strongest improvement in gambling severity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31146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BC3DD6-3EC7-11A4-864C-0EC2855CB8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445025"/>
            <a:ext cx="8236110" cy="572700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Subgroup Analysis: CBT vs. Brief Interventions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B1E3AB9-0D81-F662-1AEE-FBFDC755B04C}"/>
              </a:ext>
            </a:extLst>
          </p:cNvPr>
          <p:cNvSpPr/>
          <p:nvPr/>
        </p:nvSpPr>
        <p:spPr>
          <a:xfrm>
            <a:off x="598446" y="3943350"/>
            <a:ext cx="8193628" cy="101772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CBT </a:t>
            </a:r>
            <a:r>
              <a:rPr lang="en-US" sz="1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showed a statistically significant </a:t>
            </a:r>
            <a:r>
              <a:rPr lang="en-US" sz="17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moderate effect.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 showed smaller and often non-significant effects, though may be beneficial in specific contexts.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37FAC46-04E1-98FA-B389-D1C4215C09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9163324"/>
              </p:ext>
            </p:extLst>
          </p:nvPr>
        </p:nvGraphicFramePr>
        <p:xfrm>
          <a:off x="434410" y="1200150"/>
          <a:ext cx="8521700" cy="2743200"/>
        </p:xfrm>
        <a:graphic>
          <a:graphicData uri="http://schemas.openxmlformats.org/drawingml/2006/table">
            <a:tbl>
              <a:tblPr>
                <a:tableStyleId>{793D81CF-94F2-401A-BA57-92F5A7B2D0C5}</a:tableStyleId>
              </a:tblPr>
              <a:tblGrid>
                <a:gridCol w="1704340">
                  <a:extLst>
                    <a:ext uri="{9D8B030D-6E8A-4147-A177-3AD203B41FA5}">
                      <a16:colId xmlns:a16="http://schemas.microsoft.com/office/drawing/2014/main" val="4120029349"/>
                    </a:ext>
                  </a:extLst>
                </a:gridCol>
                <a:gridCol w="1704340">
                  <a:extLst>
                    <a:ext uri="{9D8B030D-6E8A-4147-A177-3AD203B41FA5}">
                      <a16:colId xmlns:a16="http://schemas.microsoft.com/office/drawing/2014/main" val="523485700"/>
                    </a:ext>
                  </a:extLst>
                </a:gridCol>
                <a:gridCol w="1704340">
                  <a:extLst>
                    <a:ext uri="{9D8B030D-6E8A-4147-A177-3AD203B41FA5}">
                      <a16:colId xmlns:a16="http://schemas.microsoft.com/office/drawing/2014/main" val="4127286498"/>
                    </a:ext>
                  </a:extLst>
                </a:gridCol>
                <a:gridCol w="1704340">
                  <a:extLst>
                    <a:ext uri="{9D8B030D-6E8A-4147-A177-3AD203B41FA5}">
                      <a16:colId xmlns:a16="http://schemas.microsoft.com/office/drawing/2014/main" val="1292805339"/>
                    </a:ext>
                  </a:extLst>
                </a:gridCol>
                <a:gridCol w="1704340">
                  <a:extLst>
                    <a:ext uri="{9D8B030D-6E8A-4147-A177-3AD203B41FA5}">
                      <a16:colId xmlns:a16="http://schemas.microsoft.com/office/drawing/2014/main" val="2475285144"/>
                    </a:ext>
                  </a:extLst>
                </a:gridCol>
              </a:tblGrid>
              <a:tr h="437966"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Intervention Type</a:t>
                      </a:r>
                      <a:endParaRPr lang="en-US" sz="18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No. of Studies</a:t>
                      </a:r>
                      <a:endParaRPr lang="en-US" sz="18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Effect Size (SMD)</a:t>
                      </a:r>
                      <a:endParaRPr lang="en-US" sz="18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800" b="1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95% CI</a:t>
                      </a:r>
                      <a:endParaRPr lang="en-US" sz="180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800" b="1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Interpretation</a:t>
                      </a:r>
                      <a:endParaRPr lang="en-US" sz="180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79900923"/>
                  </a:ext>
                </a:extLst>
              </a:tr>
              <a:tr h="813366"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Cognitive Behavioral Therapy (CBT)</a:t>
                      </a:r>
                      <a:endParaRPr lang="en-US" sz="18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–0.58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(–0.79, –0.37)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Strong reduction in gambling severity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46574998"/>
                  </a:ext>
                </a:extLst>
              </a:tr>
              <a:tr h="813366"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Brief Interventions</a:t>
                      </a:r>
                      <a:endParaRPr lang="en-US" sz="18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–0.42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(–0.65, –0.20)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Moderate effect; effective but smaller impact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685991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08555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E18375-3069-DF2F-B319-82E217FF8B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6C6973-1D0A-DA33-2786-C291D236A8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597" y="-102276"/>
            <a:ext cx="8447150" cy="892815"/>
          </a:xfrm>
        </p:spPr>
        <p:txBody>
          <a:bodyPr/>
          <a:lstStyle/>
          <a:p>
            <a:br>
              <a:rPr lang="en-US" b="1" dirty="0"/>
            </a:br>
            <a:br>
              <a:rPr lang="en-US" b="1" dirty="0"/>
            </a:br>
            <a:br>
              <a:rPr lang="en-US" b="1" dirty="0"/>
            </a:b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Certainty of Evidence (GRADE Assessment)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A2B8E40-43CC-088F-D0FF-106F9A7D12AA}"/>
              </a:ext>
            </a:extLst>
          </p:cNvPr>
          <p:cNvSpPr/>
          <p:nvPr/>
        </p:nvSpPr>
        <p:spPr>
          <a:xfrm>
            <a:off x="235624" y="3096120"/>
            <a:ext cx="3927073" cy="1980719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GRADE rates the certainty of evidence as </a:t>
            </a:r>
            <a:r>
              <a:rPr lang="en-US" sz="15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high, moderate, low, or very low</a:t>
            </a:r>
            <a:endParaRPr lang="en-US" sz="15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5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Key domains: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Risk of bias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Inconsistency (heterogeneity)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Indirectness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Imprecision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Publication bias</a:t>
            </a:r>
          </a:p>
          <a:p>
            <a:pPr algn="ctr"/>
            <a:endParaRPr lang="en-US" dirty="0">
              <a:solidFill>
                <a:schemeClr val="bg2">
                  <a:lumMod val="10000"/>
                </a:schemeClr>
              </a:solidFill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BE6E7C0E-1610-50A4-02AA-48135436CC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0623396"/>
              </p:ext>
            </p:extLst>
          </p:nvPr>
        </p:nvGraphicFramePr>
        <p:xfrm>
          <a:off x="7234177" y="1173505"/>
          <a:ext cx="2214620" cy="4882619"/>
        </p:xfrm>
        <a:graphic>
          <a:graphicData uri="http://schemas.openxmlformats.org/drawingml/2006/table">
            <a:tbl>
              <a:tblPr/>
              <a:tblGrid>
                <a:gridCol w="962312">
                  <a:extLst>
                    <a:ext uri="{9D8B030D-6E8A-4147-A177-3AD203B41FA5}">
                      <a16:colId xmlns:a16="http://schemas.microsoft.com/office/drawing/2014/main" val="1450679273"/>
                    </a:ext>
                  </a:extLst>
                </a:gridCol>
                <a:gridCol w="514101">
                  <a:extLst>
                    <a:ext uri="{9D8B030D-6E8A-4147-A177-3AD203B41FA5}">
                      <a16:colId xmlns:a16="http://schemas.microsoft.com/office/drawing/2014/main" val="3985857880"/>
                    </a:ext>
                  </a:extLst>
                </a:gridCol>
                <a:gridCol w="738207">
                  <a:extLst>
                    <a:ext uri="{9D8B030D-6E8A-4147-A177-3AD203B41FA5}">
                      <a16:colId xmlns:a16="http://schemas.microsoft.com/office/drawing/2014/main" val="4289059632"/>
                    </a:ext>
                  </a:extLst>
                </a:gridCol>
              </a:tblGrid>
              <a:tr h="427301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en-US" dirty="0"/>
                    </a:p>
                    <a:p>
                      <a:endParaRPr lang="en-US" sz="14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  <a:p>
                      <a:endParaRPr lang="en-US" sz="1400" dirty="0"/>
                    </a:p>
                    <a:p>
                      <a:endParaRPr lang="en-US" sz="14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6429157"/>
                  </a:ext>
                </a:extLst>
              </a:tr>
              <a:tr h="269800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063756"/>
                  </a:ext>
                </a:extLst>
              </a:tr>
              <a:tr h="269800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62595426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C131A71-9720-CCA3-097F-5E6905BE1C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7792536"/>
              </p:ext>
            </p:extLst>
          </p:nvPr>
        </p:nvGraphicFramePr>
        <p:xfrm>
          <a:off x="161601" y="1173505"/>
          <a:ext cx="8982399" cy="1855954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796480">
                  <a:extLst>
                    <a:ext uri="{9D8B030D-6E8A-4147-A177-3AD203B41FA5}">
                      <a16:colId xmlns:a16="http://schemas.microsoft.com/office/drawing/2014/main" val="2223061874"/>
                    </a:ext>
                  </a:extLst>
                </a:gridCol>
                <a:gridCol w="1221521">
                  <a:extLst>
                    <a:ext uri="{9D8B030D-6E8A-4147-A177-3AD203B41FA5}">
                      <a16:colId xmlns:a16="http://schemas.microsoft.com/office/drawing/2014/main" val="4255157815"/>
                    </a:ext>
                  </a:extLst>
                </a:gridCol>
                <a:gridCol w="3192169">
                  <a:extLst>
                    <a:ext uri="{9D8B030D-6E8A-4147-A177-3AD203B41FA5}">
                      <a16:colId xmlns:a16="http://schemas.microsoft.com/office/drawing/2014/main" val="1324907924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2399421544"/>
                    </a:ext>
                  </a:extLst>
                </a:gridCol>
                <a:gridCol w="1611086">
                  <a:extLst>
                    <a:ext uri="{9D8B030D-6E8A-4147-A177-3AD203B41FA5}">
                      <a16:colId xmlns:a16="http://schemas.microsoft.com/office/drawing/2014/main" val="891605148"/>
                    </a:ext>
                  </a:extLst>
                </a:gridCol>
              </a:tblGrid>
              <a:tr h="695002">
                <a:tc>
                  <a:txBody>
                    <a:bodyPr/>
                    <a:lstStyle/>
                    <a:p>
                      <a:r>
                        <a:rPr lang="en-US" sz="1750" dirty="0">
                          <a:solidFill>
                            <a:schemeClr val="tx1"/>
                          </a:solidFill>
                        </a:rPr>
                        <a:t>Outcome</a:t>
                      </a:r>
                      <a:endParaRPr lang="en-US" sz="175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750" dirty="0">
                          <a:solidFill>
                            <a:schemeClr val="tx1"/>
                          </a:solidFill>
                        </a:rPr>
                        <a:t>No. of Studies</a:t>
                      </a:r>
                      <a:endParaRPr lang="en-US" sz="175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750">
                          <a:solidFill>
                            <a:schemeClr val="tx1"/>
                          </a:solidFill>
                        </a:rPr>
                        <a:t>Effect Size (SMD)</a:t>
                      </a:r>
                      <a:endParaRPr lang="en-US" sz="175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750">
                          <a:solidFill>
                            <a:schemeClr val="tx1"/>
                          </a:solidFill>
                        </a:rPr>
                        <a:t>Certainty</a:t>
                      </a:r>
                      <a:endParaRPr lang="en-US" sz="175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750" dirty="0">
                          <a:solidFill>
                            <a:schemeClr val="tx1"/>
                          </a:solidFill>
                        </a:rPr>
                        <a:t>Notes</a:t>
                      </a:r>
                      <a:endParaRPr lang="en-US" sz="175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82067120"/>
                  </a:ext>
                </a:extLst>
              </a:tr>
              <a:tr h="1160952">
                <a:tc>
                  <a:txBody>
                    <a:bodyPr/>
                    <a:lstStyle/>
                    <a:p>
                      <a:r>
                        <a:rPr lang="en-US" sz="1750" dirty="0">
                          <a:solidFill>
                            <a:schemeClr val="tx1"/>
                          </a:solidFill>
                        </a:rPr>
                        <a:t>Gambling severity (PGSI/DSM)</a:t>
                      </a:r>
                      <a:endParaRPr lang="en-US" sz="175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750" dirty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sz="175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750" dirty="0">
                          <a:solidFill>
                            <a:schemeClr val="tx1"/>
                          </a:solidFill>
                        </a:rPr>
                        <a:t>–0.49 (95% CI –0.71, –0.26)</a:t>
                      </a:r>
                      <a:endParaRPr lang="en-US" sz="175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750" dirty="0">
                          <a:solidFill>
                            <a:schemeClr val="tx1"/>
                          </a:solidFill>
                        </a:rPr>
                        <a:t>Moderate</a:t>
                      </a:r>
                      <a:endParaRPr lang="en-US" sz="175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750" dirty="0">
                          <a:solidFill>
                            <a:schemeClr val="tx1"/>
                          </a:solidFill>
                        </a:rPr>
                        <a:t>Downgraded for heterogeneity</a:t>
                      </a:r>
                      <a:endParaRPr lang="en-US" sz="175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25237168"/>
                  </a:ext>
                </a:extLst>
              </a:tr>
            </a:tbl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48036C25-C8F3-700B-7D33-093F15B786F0}"/>
              </a:ext>
            </a:extLst>
          </p:cNvPr>
          <p:cNvSpPr/>
          <p:nvPr/>
        </p:nvSpPr>
        <p:spPr>
          <a:xfrm>
            <a:off x="4162697" y="3162781"/>
            <a:ext cx="3562810" cy="1980719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certainty was </a:t>
            </a:r>
            <a:r>
              <a:rPr lang="en-US" sz="15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downgraded by one level</a:t>
            </a:r>
            <a:r>
              <a:rPr lang="en-US" sz="15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due to </a:t>
            </a:r>
            <a:r>
              <a:rPr lang="en-US" sz="15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inconsistency (heterogeneity)</a:t>
            </a:r>
            <a:r>
              <a:rPr lang="en-US" sz="15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5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Results are still </a:t>
            </a:r>
            <a:r>
              <a:rPr lang="en-US" sz="15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robust</a:t>
            </a:r>
            <a:r>
              <a:rPr lang="en-US" sz="15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and interventions consistently showed </a:t>
            </a:r>
            <a:r>
              <a:rPr lang="en-US" sz="15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moderate benefit</a:t>
            </a:r>
            <a:r>
              <a:rPr lang="en-US" sz="15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endParaRPr lang="en-US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3124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28F6FC-1376-E601-DC81-4A48F3843E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3B0742-B5FD-1584-3C12-744A5FE4B4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425" y="-241783"/>
            <a:ext cx="8447150" cy="892815"/>
          </a:xfrm>
        </p:spPr>
        <p:txBody>
          <a:bodyPr/>
          <a:lstStyle/>
          <a:p>
            <a:br>
              <a:rPr lang="en-US" b="1" dirty="0"/>
            </a:br>
            <a:br>
              <a:rPr lang="en-US" b="1" dirty="0"/>
            </a:b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Final Summary &amp; Takeaways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002EFB68-DE3B-B0B5-282D-C2BD52D49528}"/>
              </a:ext>
            </a:extLst>
          </p:cNvPr>
          <p:cNvGraphicFramePr>
            <a:graphicFrameLocks noGrp="1"/>
          </p:cNvGraphicFramePr>
          <p:nvPr/>
        </p:nvGraphicFramePr>
        <p:xfrm>
          <a:off x="7234177" y="1173505"/>
          <a:ext cx="2214620" cy="4882619"/>
        </p:xfrm>
        <a:graphic>
          <a:graphicData uri="http://schemas.openxmlformats.org/drawingml/2006/table">
            <a:tbl>
              <a:tblPr/>
              <a:tblGrid>
                <a:gridCol w="962312">
                  <a:extLst>
                    <a:ext uri="{9D8B030D-6E8A-4147-A177-3AD203B41FA5}">
                      <a16:colId xmlns:a16="http://schemas.microsoft.com/office/drawing/2014/main" val="1450679273"/>
                    </a:ext>
                  </a:extLst>
                </a:gridCol>
                <a:gridCol w="514101">
                  <a:extLst>
                    <a:ext uri="{9D8B030D-6E8A-4147-A177-3AD203B41FA5}">
                      <a16:colId xmlns:a16="http://schemas.microsoft.com/office/drawing/2014/main" val="3985857880"/>
                    </a:ext>
                  </a:extLst>
                </a:gridCol>
                <a:gridCol w="738207">
                  <a:extLst>
                    <a:ext uri="{9D8B030D-6E8A-4147-A177-3AD203B41FA5}">
                      <a16:colId xmlns:a16="http://schemas.microsoft.com/office/drawing/2014/main" val="4289059632"/>
                    </a:ext>
                  </a:extLst>
                </a:gridCol>
              </a:tblGrid>
              <a:tr h="427301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en-US" dirty="0"/>
                    </a:p>
                    <a:p>
                      <a:endParaRPr lang="en-US" sz="14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  <a:p>
                      <a:endParaRPr lang="en-US" sz="1400" dirty="0"/>
                    </a:p>
                    <a:p>
                      <a:endParaRPr lang="en-US" sz="14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6429157"/>
                  </a:ext>
                </a:extLst>
              </a:tr>
              <a:tr h="269800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063756"/>
                  </a:ext>
                </a:extLst>
              </a:tr>
              <a:tr h="269800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62595426"/>
                  </a:ext>
                </a:extLst>
              </a:tr>
            </a:tbl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FB69E9E7-DCB0-3158-78C5-48663DAD674E}"/>
              </a:ext>
            </a:extLst>
          </p:cNvPr>
          <p:cNvSpPr/>
          <p:nvPr/>
        </p:nvSpPr>
        <p:spPr>
          <a:xfrm>
            <a:off x="348425" y="970156"/>
            <a:ext cx="8694682" cy="4028378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Study Focus:</a:t>
            </a: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Evaluated 10 studies (2009–2024) on the effectiveness of </a:t>
            </a:r>
            <a:r>
              <a:rPr lang="en-US" sz="20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CBT and brief interventions</a:t>
            </a:r>
            <a:r>
              <a:rPr lang="en-US" sz="20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for </a:t>
            </a:r>
            <a:r>
              <a:rPr lang="en-US" sz="20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problem gambling</a:t>
            </a:r>
            <a:r>
              <a:rPr lang="en-US" sz="20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adults.</a:t>
            </a:r>
          </a:p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 Result:</a:t>
            </a: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Both interventions significantly reduced gambling severity.</a:t>
            </a:r>
            <a:br>
              <a:rPr lang="en-US" sz="20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Pooled Effect Size (SMD): –0.49</a:t>
            </a:r>
            <a:r>
              <a:rPr lang="en-US" sz="20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(95% CI: –0.71, –0.26)</a:t>
            </a:r>
            <a:br>
              <a:rPr lang="en-US" sz="20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GRADE Certainty:</a:t>
            </a:r>
            <a:r>
              <a:rPr lang="en-US" sz="20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Moderate</a:t>
            </a:r>
          </a:p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Regional Insights:</a:t>
            </a: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US" sz="20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CBT in Australia</a:t>
            </a:r>
            <a:r>
              <a:rPr lang="en-US" sz="20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showed the strongest effects</a:t>
            </a:r>
            <a:br>
              <a:rPr lang="en-US" sz="20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Consistent results across </a:t>
            </a:r>
            <a:r>
              <a:rPr lang="en-US" sz="20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USA, Europe</a:t>
            </a:r>
          </a:p>
          <a:p>
            <a:r>
              <a:rPr lang="en-US" sz="20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Implication:</a:t>
            </a:r>
            <a:br>
              <a:rPr lang="en-US" sz="20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CBT and brief interventions are effective tools.</a:t>
            </a: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CBT may offer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greater impact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→ Inform treatment guidelines and resource allocation.</a:t>
            </a:r>
          </a:p>
          <a:p>
            <a:pPr algn="ctr"/>
            <a:endParaRPr lang="en-US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2385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C472B8-6766-7C69-8247-1AF36EE003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9CD807-3905-B27C-3752-CFA46E3CD8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4131" y="-556999"/>
            <a:ext cx="8355737" cy="1113997"/>
          </a:xfrm>
        </p:spPr>
        <p:txBody>
          <a:bodyPr/>
          <a:lstStyle/>
          <a:p>
            <a:br>
              <a:rPr lang="en-US" b="1" dirty="0"/>
            </a:br>
            <a:br>
              <a:rPr lang="en-US" b="1" dirty="0"/>
            </a:br>
            <a:r>
              <a:rPr lang="en-US" b="1" dirty="0"/>
              <a:t>  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Discussion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B52E9075-597E-C085-1FCA-83D0DB0FF4AB}"/>
              </a:ext>
            </a:extLst>
          </p:cNvPr>
          <p:cNvGraphicFramePr>
            <a:graphicFrameLocks noGrp="1"/>
          </p:cNvGraphicFramePr>
          <p:nvPr/>
        </p:nvGraphicFramePr>
        <p:xfrm>
          <a:off x="7234177" y="1173505"/>
          <a:ext cx="2214620" cy="4882619"/>
        </p:xfrm>
        <a:graphic>
          <a:graphicData uri="http://schemas.openxmlformats.org/drawingml/2006/table">
            <a:tbl>
              <a:tblPr/>
              <a:tblGrid>
                <a:gridCol w="962312">
                  <a:extLst>
                    <a:ext uri="{9D8B030D-6E8A-4147-A177-3AD203B41FA5}">
                      <a16:colId xmlns:a16="http://schemas.microsoft.com/office/drawing/2014/main" val="1450679273"/>
                    </a:ext>
                  </a:extLst>
                </a:gridCol>
                <a:gridCol w="514101">
                  <a:extLst>
                    <a:ext uri="{9D8B030D-6E8A-4147-A177-3AD203B41FA5}">
                      <a16:colId xmlns:a16="http://schemas.microsoft.com/office/drawing/2014/main" val="3985857880"/>
                    </a:ext>
                  </a:extLst>
                </a:gridCol>
                <a:gridCol w="738207">
                  <a:extLst>
                    <a:ext uri="{9D8B030D-6E8A-4147-A177-3AD203B41FA5}">
                      <a16:colId xmlns:a16="http://schemas.microsoft.com/office/drawing/2014/main" val="4289059632"/>
                    </a:ext>
                  </a:extLst>
                </a:gridCol>
              </a:tblGrid>
              <a:tr h="427301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en-US" dirty="0"/>
                    </a:p>
                    <a:p>
                      <a:endParaRPr lang="en-US" sz="14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  <a:p>
                      <a:endParaRPr lang="en-US" sz="1400" dirty="0"/>
                    </a:p>
                    <a:p>
                      <a:endParaRPr lang="en-US" sz="14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6429157"/>
                  </a:ext>
                </a:extLst>
              </a:tr>
              <a:tr h="269800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063756"/>
                  </a:ext>
                </a:extLst>
              </a:tr>
              <a:tr h="269800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62595426"/>
                  </a:ext>
                </a:extLst>
              </a:tr>
            </a:tbl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058AC8E4-A557-FD29-CE02-D90448ADF123}"/>
              </a:ext>
            </a:extLst>
          </p:cNvPr>
          <p:cNvSpPr/>
          <p:nvPr/>
        </p:nvSpPr>
        <p:spPr>
          <a:xfrm>
            <a:off x="394131" y="730089"/>
            <a:ext cx="8704162" cy="4413411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Our meta-analysis showed that </a:t>
            </a:r>
            <a:r>
              <a:rPr lang="en-US" sz="18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CBT and brief interventions significantly reduce gambling severity</a:t>
            </a:r>
            <a:r>
              <a:rPr lang="en-US" sz="18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(SMD = –0.49; 95% CI: –0.71 to –0.26), with </a:t>
            </a:r>
            <a:r>
              <a:rPr lang="en-US" sz="18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moderate heterogeneity</a:t>
            </a:r>
            <a:r>
              <a:rPr lang="en-US" sz="18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(I² = 68.5%).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These findings are consistent with individual RCTs such as: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Petry et al. (2016)</a:t>
            </a:r>
            <a:r>
              <a:rPr lang="en-US" sz="18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which reported decreased days gambled and money spent with brief and CBT-based interventions.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Carlbring</a:t>
            </a:r>
            <a:r>
              <a:rPr lang="en-US" sz="18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et al. (2012)</a:t>
            </a:r>
            <a:r>
              <a:rPr lang="en-US" sz="18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showing sustained improvement through internet-based CBT.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Hodgins et al. (2009, 2012)</a:t>
            </a:r>
            <a:r>
              <a:rPr lang="en-US" sz="18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highlighting effectiveness of single-session and self-help tools.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Compared to prior meta-analyses (e.g., </a:t>
            </a:r>
            <a:r>
              <a:rPr lang="en-US" sz="18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Quilty et al., 2019</a:t>
            </a:r>
            <a:r>
              <a:rPr lang="en-US" sz="18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18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Pfund et al., 2023</a:t>
            </a:r>
            <a:r>
              <a:rPr lang="en-US" sz="18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our findings reaffirm the </a:t>
            </a:r>
            <a:r>
              <a:rPr lang="en-US" sz="18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robust efficacy of CBT</a:t>
            </a:r>
            <a:r>
              <a:rPr lang="en-US" sz="18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especially across delivery formats (in-person, digital, brief, guided). However, we included only primary studies, enhancing the originality of our pooled estimate.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Our </a:t>
            </a:r>
            <a:r>
              <a:rPr lang="en-US" sz="18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subgroup analyses</a:t>
            </a:r>
            <a:r>
              <a:rPr lang="en-US" sz="18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further support the </a:t>
            </a:r>
            <a:r>
              <a:rPr lang="en-US" sz="18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consistency</a:t>
            </a:r>
            <a:r>
              <a:rPr lang="en-US" sz="18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 results across countries and study designs.</a:t>
            </a:r>
          </a:p>
          <a:p>
            <a:pPr algn="ctr"/>
            <a:endParaRPr lang="en-US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40731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F185E9-D86A-9BF0-D5BE-19684E5B86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99A2A6B7-F1EC-9194-4D87-CFABCCB3F196}"/>
              </a:ext>
            </a:extLst>
          </p:cNvPr>
          <p:cNvGraphicFramePr>
            <a:graphicFrameLocks noGrp="1"/>
          </p:cNvGraphicFramePr>
          <p:nvPr/>
        </p:nvGraphicFramePr>
        <p:xfrm>
          <a:off x="7234177" y="1173505"/>
          <a:ext cx="2214620" cy="4882619"/>
        </p:xfrm>
        <a:graphic>
          <a:graphicData uri="http://schemas.openxmlformats.org/drawingml/2006/table">
            <a:tbl>
              <a:tblPr/>
              <a:tblGrid>
                <a:gridCol w="962312">
                  <a:extLst>
                    <a:ext uri="{9D8B030D-6E8A-4147-A177-3AD203B41FA5}">
                      <a16:colId xmlns:a16="http://schemas.microsoft.com/office/drawing/2014/main" val="1450679273"/>
                    </a:ext>
                  </a:extLst>
                </a:gridCol>
                <a:gridCol w="514101">
                  <a:extLst>
                    <a:ext uri="{9D8B030D-6E8A-4147-A177-3AD203B41FA5}">
                      <a16:colId xmlns:a16="http://schemas.microsoft.com/office/drawing/2014/main" val="3985857880"/>
                    </a:ext>
                  </a:extLst>
                </a:gridCol>
                <a:gridCol w="738207">
                  <a:extLst>
                    <a:ext uri="{9D8B030D-6E8A-4147-A177-3AD203B41FA5}">
                      <a16:colId xmlns:a16="http://schemas.microsoft.com/office/drawing/2014/main" val="4289059632"/>
                    </a:ext>
                  </a:extLst>
                </a:gridCol>
              </a:tblGrid>
              <a:tr h="427301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en-US" dirty="0"/>
                    </a:p>
                    <a:p>
                      <a:endParaRPr lang="en-US" sz="14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  <a:p>
                      <a:endParaRPr lang="en-US" sz="1400" dirty="0"/>
                    </a:p>
                    <a:p>
                      <a:endParaRPr lang="en-US" sz="14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6429157"/>
                  </a:ext>
                </a:extLst>
              </a:tr>
              <a:tr h="269800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063756"/>
                  </a:ext>
                </a:extLst>
              </a:tr>
              <a:tr h="269800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62595426"/>
                  </a:ext>
                </a:extLst>
              </a:tr>
            </a:tbl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76E0220E-0DBB-DE61-D0E0-94440C83E722}"/>
              </a:ext>
            </a:extLst>
          </p:cNvPr>
          <p:cNvSpPr/>
          <p:nvPr/>
        </p:nvSpPr>
        <p:spPr>
          <a:xfrm>
            <a:off x="217170" y="91440"/>
            <a:ext cx="8469630" cy="470916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Strengths:</a:t>
            </a: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000" b="1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First meta-analysis comparing </a:t>
            </a:r>
            <a:r>
              <a:rPr lang="en-US" sz="18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CBT and brief interventions</a:t>
            </a:r>
            <a:r>
              <a:rPr lang="en-US" sz="18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across diverse regions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Focused exclusively on </a:t>
            </a:r>
            <a:r>
              <a:rPr lang="en-US" sz="18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primary studies (RCTs and observational)</a:t>
            </a:r>
            <a:endParaRPr lang="en-US" sz="18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Comprehensive search and synthesis of </a:t>
            </a:r>
            <a:r>
              <a:rPr lang="en-US" sz="18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real-world evidence</a:t>
            </a:r>
            <a:endParaRPr lang="en-US" sz="18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Included </a:t>
            </a:r>
            <a:r>
              <a:rPr lang="en-US" sz="18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recent global studies (2009–2024)</a:t>
            </a:r>
            <a:r>
              <a:rPr lang="en-US" sz="18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enhancing relevance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Includes </a:t>
            </a:r>
            <a:r>
              <a:rPr lang="en-US" sz="18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subgroup and sensitivity analyses</a:t>
            </a:r>
            <a:r>
              <a:rPr lang="en-US" sz="18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to test robustness</a:t>
            </a:r>
          </a:p>
          <a:p>
            <a:pPr algn="ctr"/>
            <a:endParaRPr lang="en-US" sz="20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Limitations:</a:t>
            </a:r>
            <a:endParaRPr lang="en-US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Moderate heterogeneity (I² = 68.5%)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Variation in intervention duration, follow-up, and outcome measures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Limited Nevada-based studies are available for subgroup insights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Lack of Nevada-specific trials</a:t>
            </a:r>
            <a:r>
              <a:rPr lang="en-US" sz="18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limits direct generalizability to the state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Limited inclusion of minoritized populations</a:t>
            </a:r>
            <a:r>
              <a:rPr lang="en-US" sz="18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(e.g., Indigenous or rural Nevadans)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Follow-up durations were short</a:t>
            </a:r>
            <a:r>
              <a:rPr lang="en-US" sz="18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several studies (most ≤ 6 months)</a:t>
            </a:r>
          </a:p>
          <a:p>
            <a:endParaRPr lang="en-US" dirty="0"/>
          </a:p>
          <a:p>
            <a:pPr algn="ctr"/>
            <a:endParaRPr lang="en-US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87897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7ABF5-89E8-0B22-32F0-9A74B9F2CA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405" y="424890"/>
            <a:ext cx="7704000" cy="830156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Policy Implications for Nevada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A753E6-AB3E-2F42-EF90-DA22D38B08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1017725"/>
            <a:ext cx="8424000" cy="341640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Expand CBT and brief interventions in state-approved treatment programs.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Support Medicaid and insurance coverage for brief digital therapies.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 evidence to guide state-funded prevention and harm reduction initiatives.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Conduct localized RCTs tailored to Nevada’s unique population and gambling context.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Establish a Nevada Problem Gambling Research Registry to support ongoing evaluation and policy development.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92155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ACABDC-F61A-03A0-772B-70FA95E7E8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CC4020-8217-4282-2663-37060D784E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519" y="186841"/>
            <a:ext cx="7704000" cy="572700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 &amp; Future Directions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D43E96-16FB-2FF4-E9D9-E4D7219807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0386" y="681622"/>
            <a:ext cx="8801191" cy="4275037"/>
          </a:xfrm>
        </p:spPr>
        <p:txBody>
          <a:bodyPr/>
          <a:lstStyle/>
          <a:p>
            <a:pPr marL="139700" indent="0">
              <a:buNone/>
            </a:pPr>
            <a:r>
              <a:rPr lang="en-US" sz="2000" b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Conclusion:</a:t>
            </a:r>
            <a:endParaRPr lang="en-US" sz="2000" dirty="0">
              <a:solidFill>
                <a:schemeClr val="tx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254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CBT and brief interventions significantly reduce gambling severity </a:t>
            </a:r>
          </a:p>
          <a:p>
            <a:pPr marL="139700" indent="0">
              <a:buNone/>
            </a:pPr>
            <a:r>
              <a:rPr lang="en-US" sz="20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(SMD = –0.49)</a:t>
            </a:r>
          </a:p>
          <a:p>
            <a:pPr marL="4254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Results were consistent across sensitivity and subgroup analyses</a:t>
            </a:r>
          </a:p>
          <a:p>
            <a:pPr marL="4254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Moderate certainty of evidence, despite heterogeneity</a:t>
            </a:r>
            <a:endParaRPr lang="en-US" sz="2000" b="1" dirty="0">
              <a:solidFill>
                <a:schemeClr val="tx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700" indent="0">
              <a:buNone/>
            </a:pPr>
            <a:r>
              <a:rPr lang="en-US" sz="2000" b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Future Directions:</a:t>
            </a:r>
            <a:endParaRPr lang="en-US" sz="2000" dirty="0">
              <a:solidFill>
                <a:schemeClr val="tx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254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More Nevada-based RCTs are needed</a:t>
            </a:r>
          </a:p>
          <a:p>
            <a:pPr marL="4254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Explore cost-effectiveness and long-term outcomes</a:t>
            </a:r>
          </a:p>
          <a:p>
            <a:pPr marL="4254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Assess the implementation of digital CBT tools in real-world settings</a:t>
            </a:r>
          </a:p>
          <a:p>
            <a:pPr marL="4254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Prioritize equity-focused interventions for underserved groups</a:t>
            </a:r>
          </a:p>
          <a:p>
            <a:pPr marL="4254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This supports the integration of these approaches into standard care for gambling disorder.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7608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6FDA3D-32EA-E636-460D-FA02209237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0680A-589E-9E36-1C59-5739692B0B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578" y="445025"/>
            <a:ext cx="7704000" cy="572700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Acknowledgments &amp; Contact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B50806-D698-04A6-6775-584DD075D8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2789" y="1017725"/>
            <a:ext cx="8691579" cy="4171879"/>
          </a:xfrm>
        </p:spPr>
        <p:txBody>
          <a:bodyPr/>
          <a:lstStyle/>
          <a:p>
            <a:pPr marL="4826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This study was supported by the Nevada State Problem Gambling Grant</a:t>
            </a:r>
          </a:p>
          <a:p>
            <a:pPr marL="4826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Special thanks to </a:t>
            </a:r>
            <a:r>
              <a:rPr lang="en-US" sz="2000" b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Dr. Lyndsey Darrow</a:t>
            </a:r>
            <a:r>
              <a:rPr lang="en-US" sz="20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for her mentorship</a:t>
            </a:r>
          </a:p>
          <a:p>
            <a:pPr marL="4826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Gratitude to </a:t>
            </a:r>
            <a:r>
              <a:rPr lang="en-US" sz="2000" b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Ayusha Rimal</a:t>
            </a:r>
            <a:r>
              <a:rPr lang="en-US" sz="20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2000" b="1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Yuktika</a:t>
            </a:r>
            <a:r>
              <a:rPr lang="en-US" sz="2000" b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Acharya</a:t>
            </a:r>
            <a:r>
              <a:rPr lang="en-US" sz="20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for their help in refining the literature search and data synthesis</a:t>
            </a:r>
          </a:p>
          <a:p>
            <a:pPr marL="4826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Thanks to all study authors whose research contributed to this meta-analysis</a:t>
            </a:r>
          </a:p>
          <a:p>
            <a:pPr marL="139700" indent="0">
              <a:buNone/>
            </a:pPr>
            <a:endParaRPr lang="en-US" sz="2000" b="1" dirty="0">
              <a:solidFill>
                <a:schemeClr val="tx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700" indent="0">
              <a:buNone/>
            </a:pPr>
            <a:r>
              <a:rPr lang="en-US" sz="2000" b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Contact:</a:t>
            </a:r>
            <a:br>
              <a:rPr lang="en-US" sz="20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Reshika Rimal, MPH</a:t>
            </a:r>
            <a:br>
              <a:rPr lang="en-US" sz="20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Email: resikarimal8@gmail.com</a:t>
            </a:r>
            <a:br>
              <a:rPr lang="en-US" sz="20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University of Nevada, Reno</a:t>
            </a: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255827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355934-0F15-FD26-693E-8A7F8AAD15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230E8A-F1F1-7C44-0C3E-5B11261D5B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578" y="445025"/>
            <a:ext cx="7704000" cy="572700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5ADE43-94A2-732F-0105-FF834A4522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2789" y="1017725"/>
            <a:ext cx="8691579" cy="4171879"/>
          </a:xfrm>
        </p:spPr>
        <p:txBody>
          <a:bodyPr/>
          <a:lstStyle/>
          <a:p>
            <a:pPr marL="4254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Abbott, M. W., Binde, P., Clark, L., Hodgins, D. C., Johnson, M.,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Manitowabi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D., ... &amp; Williams, R. J. (2018). Conceptual framework of harmful gambling: An international collaboration (2nd ed.). Gambling Research Exchange Ontario. https://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www.greo.ca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/frameworks/Conceptual-Framework-of-Harmful-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Gambling.aspx</a:t>
            </a:r>
            <a:endParaRPr lang="en-US" sz="1600" dirty="0">
              <a:solidFill>
                <a:schemeClr val="tx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254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Moher, D., Liberati, A., Tetzlaff, J., Altman, D. G., &amp; PRISMA Group. (2009). Preferred reporting items for systematic reviews and meta-analyses: The PRISMA statement.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PLoS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Medicine, 6(7), e1000097. https://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doi.org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/10.1371/journal.pmed.1000097</a:t>
            </a:r>
          </a:p>
          <a:p>
            <a:pPr marL="4254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Sterne, J. A. C., Savović, J., Page, M. J., Elbers, R. G., Blencowe, N. S.,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Boutron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I., ... &amp; Higgins, J. P. T. (2019).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RoB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2: A revised tool for assessing risk of bias in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randomised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trials. BMJ, 366, l4898. https://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doi.org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/10.1136/bmj.l4898</a:t>
            </a:r>
          </a:p>
          <a:p>
            <a:pPr marL="4254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Sterne, J. A. C., Hernán, M. A., Reeves, B. C., Savović, J., Berkman, N. D., Viswanathan, M., ... &amp; Higgins, J. P. T. (2016). ROBINS-I: A tool for assessing risk of bias in non-randomized studies of interventions. BMJ, 355, i4919. </a:t>
            </a:r>
            <a:r>
              <a:rPr lang="en-US" sz="1600" dirty="0">
                <a:solidFill>
                  <a:srgbClr val="254789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https://doi.org/10.1136/bmj.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i4919</a:t>
            </a:r>
            <a:endParaRPr lang="en-US" sz="1600" dirty="0">
              <a:solidFill>
                <a:schemeClr val="tx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700" indent="0">
              <a:buNone/>
            </a:pPr>
            <a:endParaRPr lang="en-US" sz="1600" dirty="0">
              <a:solidFill>
                <a:schemeClr val="tx1">
                  <a:lumMod val="50000"/>
                </a:schemeClr>
              </a:solidFill>
            </a:endParaRPr>
          </a:p>
          <a:p>
            <a:pPr marL="139700" indent="0">
              <a:buNone/>
            </a:pPr>
            <a:br>
              <a:rPr lang="en-US" sz="16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600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558849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198DCB-675F-8DF3-EE30-E87DE89B89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6E30F-8340-2A3C-C915-F61E81404B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577" y="210242"/>
            <a:ext cx="7704000" cy="572700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D75EAB-040A-4FFC-2442-4A24F5E79A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2788" y="782942"/>
            <a:ext cx="8691579" cy="4171879"/>
          </a:xfrm>
        </p:spPr>
        <p:txBody>
          <a:bodyPr/>
          <a:lstStyle/>
          <a:p>
            <a:pPr marL="4254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Rodda, S. N., Lubman, D. I., &amp; Dowling, N. A. (2021).</a:t>
            </a:r>
            <a:br>
              <a:rPr lang="en-US" sz="16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Guided and unguided internet-delivered cognitive behavioral therapy for problem gambling: A randomized controlled trial. </a:t>
            </a:r>
            <a:r>
              <a:rPr lang="en-US" sz="1600" i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Journal of Consulting and Clinical Psychology, 89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(6), 472–483. 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https://doi.org/10.1037/ccp0000657</a:t>
            </a:r>
            <a:endParaRPr lang="en-US" sz="1600" dirty="0">
              <a:solidFill>
                <a:schemeClr val="tx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254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Hodgins, D. C., Currie, S. R.,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el-Guebaly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N., &amp; Peden, N. (2009).</a:t>
            </a:r>
            <a:br>
              <a:rPr lang="en-US" sz="16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Brief motivational treatment for problem gambling: A 24-month follow-up. </a:t>
            </a:r>
            <a:r>
              <a:rPr lang="en-US" sz="1600" i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Psychology of Addictive Behaviors, 23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(1), 122–130. 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https://doi.org/10.1037/a0014289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4254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Cowlishaw, S., Merkouris, S., Chapman, A., &amp; Radermacher, H. (2015).</a:t>
            </a:r>
            <a:br>
              <a:rPr lang="en-US" sz="16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Pathological and problem gambling in substance use treatment: Results from the National Drug Strategy Household Survey. </a:t>
            </a:r>
            <a:r>
              <a:rPr lang="en-US" sz="1600" i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Addiction Research &amp; Theory, 23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(6), 458–467.  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https://doi.org/10.3109/16066359.2015.1043950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16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Fierro, A., Moreno-Murcia, J. A., &amp; García-Calvo, T. (2024).</a:t>
            </a:r>
            <a:br>
              <a:rPr lang="en-US" sz="16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Personality traits and physical activity in gambling rehabilitation: An observational study. </a:t>
            </a:r>
            <a:r>
              <a:rPr lang="en-US" sz="1600" i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Journal of Behavioral Addictions, 13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(1), 88–99. </a:t>
            </a:r>
          </a:p>
          <a:p>
            <a:pPr marL="139700" indent="0">
              <a:buNone/>
            </a:pPr>
            <a:b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67395166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E9AA4D-B44B-8E3D-E785-96962D7793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7AC01D-6BBB-319B-1DB9-4B1BFF3024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577" y="210242"/>
            <a:ext cx="7704000" cy="572700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5E254A-154B-D40C-AEF4-C75310D113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2788" y="782942"/>
            <a:ext cx="8788684" cy="4360558"/>
          </a:xfrm>
        </p:spPr>
        <p:txBody>
          <a:bodyPr/>
          <a:lstStyle/>
          <a:p>
            <a:pPr marL="4254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Hodgins, D. C., &amp; Makarchuk, K. (2012).</a:t>
            </a:r>
            <a:br>
              <a:rPr lang="en-US" sz="16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Applying self-help to problem gambling: A randomized controlled trial of a brief intervention. </a:t>
            </a:r>
            <a:r>
              <a:rPr lang="en-US" sz="1600" i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Psychology of Addictive Behaviors, 26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(3), 638–644. 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https://doi.org/10.1037/a0026465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4254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Petry, N. M., Rash, C. J., &amp; Blanco, C. (2016).</a:t>
            </a:r>
            <a:br>
              <a:rPr lang="en-US" sz="16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Improving gambling outcomes for veterans: A randomized clinical trial of brief interventions. </a:t>
            </a:r>
            <a:r>
              <a:rPr lang="en-US" sz="1600" i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Addictive Behaviors, 60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20–26. 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https://doi.org/10.1016/j.addbeh.2016.04.00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</a:t>
            </a:r>
          </a:p>
          <a:p>
            <a:pPr marL="4254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Myrseth, H., Brunborg, G. S., Eidem, M., &amp; Pallesen, S. (2013).</a:t>
            </a:r>
            <a:br>
              <a:rPr lang="en-US" sz="16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Description and pre-post evaluation of a group-based cognitive behavioral therapy program for pathological gamblers. </a:t>
            </a:r>
            <a:r>
              <a:rPr lang="en-US" sz="1600" i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Scandinavian Journal of Psychology, 54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(3), 202–207. 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https://doi.org/10.1111/sjop.12046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425450" indent="-285750">
              <a:buFont typeface="Arial" panose="020B0604020202020204" pitchFamily="34" charset="0"/>
              <a:buChar char="•"/>
            </a:pPr>
            <a:r>
              <a:rPr lang="en-US" sz="160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Carlbring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P., Degerman, N., Jonsson, J., &amp; Andersson, G. (2012).</a:t>
            </a:r>
            <a:br>
              <a:rPr lang="en-US" sz="16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Internet-based treatment of pathological gambling with a cognitive behavioral approach: A randomized controlled trial. </a:t>
            </a:r>
            <a:r>
              <a:rPr lang="en-US" sz="1600" i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Psychology of Addictive Behaviors, 26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(3), 471–480. </a:t>
            </a:r>
            <a:br>
              <a:rPr lang="en-US" sz="16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600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652126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4">
            <a:extLst>
              <a:ext uri="{FF2B5EF4-FFF2-40B4-BE49-F238E27FC236}">
                <a16:creationId xmlns:a16="http://schemas.microsoft.com/office/drawing/2014/main" id="{982C1C9B-E036-B76F-53DD-54B6E7269D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5098" y="1203949"/>
            <a:ext cx="8771801" cy="3115015"/>
          </a:xfrm>
        </p:spPr>
        <p:txBody>
          <a:bodyPr/>
          <a:lstStyle/>
          <a:p>
            <a:r>
              <a:rPr lang="en-US" b="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Thank You</a:t>
            </a:r>
            <a:br>
              <a:rPr lang="en-US" b="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Questions &amp; Discussion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B6395153-2285-1233-C555-6E83A83DAC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0212202"/>
              </p:ext>
            </p:extLst>
          </p:nvPr>
        </p:nvGraphicFramePr>
        <p:xfrm>
          <a:off x="715098" y="2449512"/>
          <a:ext cx="11070502" cy="839785"/>
        </p:xfrm>
        <a:graphic>
          <a:graphicData uri="http://schemas.openxmlformats.org/drawingml/2006/table">
            <a:tbl>
              <a:tblPr/>
              <a:tblGrid>
                <a:gridCol w="5535251">
                  <a:extLst>
                    <a:ext uri="{9D8B030D-6E8A-4147-A177-3AD203B41FA5}">
                      <a16:colId xmlns:a16="http://schemas.microsoft.com/office/drawing/2014/main" val="2725491949"/>
                    </a:ext>
                  </a:extLst>
                </a:gridCol>
                <a:gridCol w="5535251">
                  <a:extLst>
                    <a:ext uri="{9D8B030D-6E8A-4147-A177-3AD203B41FA5}">
                      <a16:colId xmlns:a16="http://schemas.microsoft.com/office/drawing/2014/main" val="1899366548"/>
                    </a:ext>
                  </a:extLst>
                </a:gridCol>
              </a:tblGrid>
              <a:tr h="839785">
                <a:tc>
                  <a:txBody>
                    <a:bodyPr/>
                    <a:lstStyle/>
                    <a:p>
                      <a:r>
                        <a:rPr lang="en-US" sz="200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Let’s explore policy applications together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0723423"/>
                  </a:ext>
                </a:extLst>
              </a:tr>
            </a:tbl>
          </a:graphicData>
        </a:graphic>
      </p:graphicFrame>
      <p:sp>
        <p:nvSpPr>
          <p:cNvPr id="3" name="Rectangle 1">
            <a:extLst>
              <a:ext uri="{FF2B5EF4-FFF2-40B4-BE49-F238E27FC236}">
                <a16:creationId xmlns:a16="http://schemas.microsoft.com/office/drawing/2014/main" id="{9C462AD1-1FE1-7392-5D7F-CA3DEAE8E3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1150" y="26019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186138"/>
      </p:ext>
    </p:extLst>
  </p:cSld>
  <p:clrMapOvr>
    <a:masterClrMapping/>
  </p:clrMapOvr>
</p:sld>
</file>

<file path=ppt/theme/theme1.xml><?xml version="1.0" encoding="utf-8"?>
<a:theme xmlns:a="http://schemas.openxmlformats.org/drawingml/2006/main" name="Sports Injuries Breakthrough by Slidesgo">
  <a:themeElements>
    <a:clrScheme name="Simple Light">
      <a:dk1>
        <a:srgbClr val="254789"/>
      </a:dk1>
      <a:lt1>
        <a:srgbClr val="FFFFFF"/>
      </a:lt1>
      <a:dk2>
        <a:srgbClr val="E5ECEF"/>
      </a:dk2>
      <a:lt2>
        <a:srgbClr val="CBEFF2"/>
      </a:lt2>
      <a:accent1>
        <a:srgbClr val="BBE2FF"/>
      </a:accent1>
      <a:accent2>
        <a:srgbClr val="77B8F7"/>
      </a:accent2>
      <a:accent3>
        <a:srgbClr val="4BB2FF"/>
      </a:accent3>
      <a:accent4>
        <a:srgbClr val="0885FF"/>
      </a:accent4>
      <a:accent5>
        <a:srgbClr val="203C7B"/>
      </a:accent5>
      <a:accent6>
        <a:srgbClr val="CBF2E1"/>
      </a:accent6>
      <a:hlink>
        <a:srgbClr val="25478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6495</TotalTime>
  <Words>3419</Words>
  <Application>Microsoft Macintosh PowerPoint</Application>
  <PresentationFormat>On-screen Show (16:9)</PresentationFormat>
  <Paragraphs>362</Paragraphs>
  <Slides>31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9" baseType="lpstr">
      <vt:lpstr>Anaheim</vt:lpstr>
      <vt:lpstr>Montserrat</vt:lpstr>
      <vt:lpstr>Montserrat ExtraBold</vt:lpstr>
      <vt:lpstr>Barlow Medium</vt:lpstr>
      <vt:lpstr>Arial</vt:lpstr>
      <vt:lpstr>Barlow</vt:lpstr>
      <vt:lpstr>Times New Roman</vt:lpstr>
      <vt:lpstr>Sports Injuries Breakthrough by Slidesgo</vt:lpstr>
      <vt:lpstr>Effectiveness of Cognitive Behavioral Therapy and Brief Interventions for Problem Gambling: “A Systematic Review and Meta-Analysis”</vt:lpstr>
      <vt:lpstr>Understanding Problem Gambling in Nevada</vt:lpstr>
      <vt:lpstr>Research Objectives</vt:lpstr>
      <vt:lpstr>PowerPoint Presentation</vt:lpstr>
      <vt:lpstr>Systematic Review and Meta-Analysis</vt:lpstr>
      <vt:lpstr>Study Design &amp; Data Collection</vt:lpstr>
      <vt:lpstr>Inclusion Criteria &amp; Outcome Measures</vt:lpstr>
      <vt:lpstr>Inclusion Criteria &amp; Outcome Measures</vt:lpstr>
      <vt:lpstr>Excluded Studies</vt:lpstr>
      <vt:lpstr> Screening followed PRISMA 2020 guidelines</vt:lpstr>
      <vt:lpstr>Statistical Analysis</vt:lpstr>
      <vt:lpstr>PowerPoint Presentation</vt:lpstr>
      <vt:lpstr>Summary of Key Studies on Gambling Interventions</vt:lpstr>
      <vt:lpstr>Summary of Key Studies on Gambling Interventions</vt:lpstr>
      <vt:lpstr>Systematic Review :CBT Findings </vt:lpstr>
      <vt:lpstr>BI Findings &amp; Regional Trends</vt:lpstr>
      <vt:lpstr>Risk of Bias Summary Across Domains</vt:lpstr>
      <vt:lpstr>Pooled Effect of CBT and BI on Gambling Severity </vt:lpstr>
      <vt:lpstr>Subgroup Analysis by Region </vt:lpstr>
      <vt:lpstr>Subgroup Analysis: CBT vs. Brief Interventions</vt:lpstr>
      <vt:lpstr>   Certainty of Evidence (GRADE Assessment)  </vt:lpstr>
      <vt:lpstr>  Final Summary &amp; Takeaways </vt:lpstr>
      <vt:lpstr>     Discussion</vt:lpstr>
      <vt:lpstr>PowerPoint Presentation</vt:lpstr>
      <vt:lpstr>Policy Implications for Nevada </vt:lpstr>
      <vt:lpstr>Conclusion &amp; Future Directions</vt:lpstr>
      <vt:lpstr>Acknowledgments &amp; Contact</vt:lpstr>
      <vt:lpstr>References</vt:lpstr>
      <vt:lpstr>References</vt:lpstr>
      <vt:lpstr>References</vt:lpstr>
      <vt:lpstr>Thank You Questions &amp; Discussion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Reshika Rimal</cp:lastModifiedBy>
  <cp:revision>56</cp:revision>
  <dcterms:modified xsi:type="dcterms:W3CDTF">2025-06-09T21:44:34Z</dcterms:modified>
</cp:coreProperties>
</file>